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014" y="-96"/>
      </p:cViewPr>
      <p:guideLst>
        <p:guide orient="horz" pos="2160"/>
        <p:guide pos="2880"/>
      </p:guideLst>
    </p:cSldViewPr>
  </p:slideViewPr>
  <p:notesTextViewPr>
    <p:cViewPr>
      <p:scale>
        <a:sx n="1" d="1"/>
        <a:sy n="1" d="1"/>
      </p:scale>
      <p:origin x="0" y="0"/>
    </p:cViewPr>
  </p:notesTextViewPr>
  <p:sorterViewPr>
    <p:cViewPr>
      <p:scale>
        <a:sx n="100" d="100"/>
        <a:sy n="100" d="100"/>
      </p:scale>
      <p:origin x="0" y="71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6EEC08-9CE8-4A73-81D1-8D990CE9BAC4}" type="datetimeFigureOut">
              <a:rPr lang="zh-CN" altLang="en-US" smtClean="0"/>
              <a:t>2020-3-5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5537F5-8887-4A70-BA7D-52D137AA2CFC}" type="slidenum">
              <a:rPr lang="zh-CN" altLang="en-US" smtClean="0"/>
              <a:t>‹#›</a:t>
            </a:fld>
            <a:endParaRPr lang="zh-CN" altLang="en-US"/>
          </a:p>
        </p:txBody>
      </p:sp>
    </p:spTree>
    <p:extLst>
      <p:ext uri="{BB962C8B-B14F-4D97-AF65-F5344CB8AC3E}">
        <p14:creationId xmlns:p14="http://schemas.microsoft.com/office/powerpoint/2010/main" val="720266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5D54A-FD01-4285-9619-3B85285B09A0}" type="slidenum">
              <a:rPr lang="zh-CN" altLang="en-US" smtClean="0">
                <a:solidFill>
                  <a:prstClr val="black"/>
                </a:solidFill>
              </a:rPr>
              <a:pPr/>
              <a:t>80</a:t>
            </a:fld>
            <a:endParaRPr lang="zh-CN" altLang="en-US">
              <a:solidFill>
                <a:prstClr val="black"/>
              </a:solidFill>
            </a:endParaRPr>
          </a:p>
        </p:txBody>
      </p:sp>
    </p:spTree>
    <p:extLst>
      <p:ext uri="{BB962C8B-B14F-4D97-AF65-F5344CB8AC3E}">
        <p14:creationId xmlns:p14="http://schemas.microsoft.com/office/powerpoint/2010/main" val="136781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432560" y="359898"/>
            <a:ext cx="7406640" cy="1472184"/>
          </a:xfrm>
        </p:spPr>
        <p:txBody>
          <a:bodyPr anchor="b"/>
          <a:lstStyle>
            <a:lvl1pPr algn="l">
              <a:defRPr/>
            </a:lvl1pPr>
            <a:extLst/>
          </a:lstStyle>
          <a:p>
            <a:r>
              <a:rPr kumimoji="0" lang="zh-CN" altLang="en-US" smtClean="0"/>
              <a:t>单击此处编辑母版标题样式</a:t>
            </a:r>
            <a:endParaRPr kumimoji="0"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7" name="日期占位符 6"/>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20" name="页脚占位符 19"/>
          <p:cNvSpPr>
            <a:spLocks noGrp="1"/>
          </p:cNvSpPr>
          <p:nvPr>
            <p:ph type="ftr" sz="quarter" idx="11"/>
          </p:nvPr>
        </p:nvSpPr>
        <p:spPr/>
        <p:txBody>
          <a:bodyPr/>
          <a:lstStyle>
            <a:extLst/>
          </a:lstStyle>
          <a:p>
            <a:endParaRPr lang="zh-CN" altLang="en-US"/>
          </a:p>
        </p:txBody>
      </p:sp>
      <p:sp>
        <p:nvSpPr>
          <p:cNvPr id="10" name="灯片编号占位符 9"/>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
        <p:nvSpPr>
          <p:cNvPr id="8" name="椭圆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椭圆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1143000" y="274640"/>
            <a:ext cx="55626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
        <p:nvSpPr>
          <p:cNvPr id="10" name="矩形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椭圆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椭圆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nchor="ct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日期占位符 1"/>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
        <p:nvSpPr>
          <p:cNvPr id="6" name="矩形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extLst/>
          </a:lstStyle>
          <a:p>
            <a:fld id="{2DAD9A83-E139-4D70-A17D-B47E4CD1C77C}" type="datetimeFigureOut">
              <a:rPr lang="zh-CN" altLang="en-US" smtClean="0"/>
              <a:t>2020-3-5</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F2F0E241-1847-4885-8669-EA72D025092D}" type="slidenum">
              <a:rPr lang="zh-CN" altLang="en-US" smtClean="0"/>
              <a:t>‹#›</a:t>
            </a:fld>
            <a:endParaRPr lang="zh-CN" altLang="en-US"/>
          </a:p>
        </p:txBody>
      </p:sp>
      <p:sp>
        <p:nvSpPr>
          <p:cNvPr id="8" name="矩形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zh-CN" altLang="en-US" smtClean="0"/>
              <a:t>单击图标添加图片</a:t>
            </a:r>
            <a:endParaRPr kumimoji="0" lang="en-US" dirty="0"/>
          </a:p>
        </p:txBody>
      </p:sp>
      <p:sp>
        <p:nvSpPr>
          <p:cNvPr id="9" name="流程图: 过程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流程图: 过程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饼形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椭圆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同心圆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矩形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标题占位符 4"/>
          <p:cNvSpPr>
            <a:spLocks noGrp="1"/>
          </p:cNvSpPr>
          <p:nvPr>
            <p:ph type="title"/>
          </p:nvPr>
        </p:nvSpPr>
        <p:spPr>
          <a:xfrm>
            <a:off x="1435608" y="274638"/>
            <a:ext cx="7498080" cy="1143000"/>
          </a:xfrm>
          <a:prstGeom prst="rect">
            <a:avLst/>
          </a:prstGeom>
        </p:spPr>
        <p:txBody>
          <a:bodyPr anchor="ctr">
            <a:normAutofit/>
          </a:bodyPr>
          <a:lstStyle>
            <a:extLst/>
          </a:lstStyle>
          <a:p>
            <a:r>
              <a:rPr kumimoji="0" lang="zh-CN" altLang="en-US" smtClean="0"/>
              <a:t>单击此处编辑母版标题样式</a:t>
            </a:r>
            <a:endParaRPr kumimoji="0" lang="en-US"/>
          </a:p>
        </p:txBody>
      </p:sp>
      <p:sp>
        <p:nvSpPr>
          <p:cNvPr id="9" name="文本占位符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4" name="日期占位符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2DAD9A83-E139-4D70-A17D-B47E4CD1C77C}" type="datetimeFigureOut">
              <a:rPr lang="zh-CN" altLang="en-US" smtClean="0"/>
              <a:t>2020-3-5</a:t>
            </a:fld>
            <a:endParaRPr lang="zh-CN" altLang="en-US"/>
          </a:p>
        </p:txBody>
      </p:sp>
      <p:sp>
        <p:nvSpPr>
          <p:cNvPr id="10" name="页脚占位符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zh-CN" altLang="en-US"/>
          </a:p>
        </p:txBody>
      </p:sp>
      <p:sp>
        <p:nvSpPr>
          <p:cNvPr id="22" name="灯片编号占位符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2F0E241-1847-4885-8669-EA72D025092D}" type="slidenum">
              <a:rPr lang="zh-CN" altLang="en-US" smtClean="0"/>
              <a:t>‹#›</a:t>
            </a:fld>
            <a:endParaRPr lang="zh-CN" altLang="en-US"/>
          </a:p>
        </p:txBody>
      </p:sp>
      <p:sp>
        <p:nvSpPr>
          <p:cNvPr id="15" name="矩形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b="1" dirty="0" smtClean="0">
                <a:solidFill>
                  <a:srgbClr val="7030A0"/>
                </a:solidFill>
                <a:effectLst>
                  <a:outerShdw blurRad="38100" dist="38100" dir="2700000" algn="tl">
                    <a:srgbClr val="000000">
                      <a:alpha val="43137"/>
                    </a:srgbClr>
                  </a:outerShdw>
                </a:effectLst>
                <a:latin typeface="幼圆" pitchFamily="49" charset="-122"/>
                <a:ea typeface="幼圆" pitchFamily="49" charset="-122"/>
              </a:rPr>
              <a:t>计算机科学导论</a:t>
            </a:r>
            <a:endParaRPr lang="zh-CN" altLang="en-US" sz="6000" b="1" dirty="0">
              <a:solidFill>
                <a:schemeClr val="accent4"/>
              </a:solidFill>
              <a:effectLst>
                <a:outerShdw blurRad="38100" dist="38100" dir="2700000" algn="tl">
                  <a:srgbClr val="000000">
                    <a:alpha val="43137"/>
                  </a:srgbClr>
                </a:outerShdw>
              </a:effectLst>
              <a:latin typeface="幼圆" pitchFamily="49" charset="-122"/>
              <a:ea typeface="幼圆" pitchFamily="49" charset="-122"/>
            </a:endParaRPr>
          </a:p>
        </p:txBody>
      </p:sp>
      <p:sp>
        <p:nvSpPr>
          <p:cNvPr id="3" name="副标题 2"/>
          <p:cNvSpPr>
            <a:spLocks noGrp="1"/>
          </p:cNvSpPr>
          <p:nvPr>
            <p:ph type="subTitle" idx="1"/>
          </p:nvPr>
        </p:nvSpPr>
        <p:spPr/>
        <p:txBody>
          <a:bodyPr>
            <a:normAutofit/>
          </a:bodyPr>
          <a:lstStyle/>
          <a:p>
            <a:endParaRPr lang="en-US" altLang="zh-CN" sz="2800" b="1" dirty="0" smtClean="0"/>
          </a:p>
          <a:p>
            <a:r>
              <a:rPr lang="zh-CN" altLang="en-US" sz="3200" b="1" dirty="0" smtClean="0"/>
              <a:t>（</a:t>
            </a:r>
            <a:r>
              <a:rPr lang="en-US" altLang="zh-CN" sz="3200" b="1" dirty="0" smtClean="0"/>
              <a:t>Foundation of </a:t>
            </a:r>
            <a:r>
              <a:rPr lang="en-US" altLang="zh-CN" sz="3200" b="1" smtClean="0"/>
              <a:t>Computer Science</a:t>
            </a:r>
            <a:r>
              <a:rPr lang="en-US" altLang="zh-CN" sz="3200" b="1" dirty="0" smtClean="0"/>
              <a:t>)</a:t>
            </a:r>
            <a:endParaRPr lang="zh-CN" altLang="en-US" sz="3200" b="1" dirty="0"/>
          </a:p>
        </p:txBody>
      </p:sp>
    </p:spTree>
    <p:extLst>
      <p:ext uri="{BB962C8B-B14F-4D97-AF65-F5344CB8AC3E}">
        <p14:creationId xmlns:p14="http://schemas.microsoft.com/office/powerpoint/2010/main" val="3420409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a:t>
            </a:r>
            <a:r>
              <a:rPr lang="en-US" altLang="zh-CN" sz="3600" dirty="0" smtClean="0"/>
              <a:t>2</a:t>
            </a:r>
            <a:r>
              <a:rPr lang="zh-CN" altLang="en-US" sz="3600" dirty="0" smtClean="0"/>
              <a:t>）相同的输入数据，不同的程序</a:t>
            </a:r>
            <a:endParaRPr lang="zh-CN" altLang="en-US" sz="3600"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0803" y="1447800"/>
            <a:ext cx="536794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2992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、通用图灵机</a:t>
            </a:r>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t>通用图灵机是对现代计算机的首次描述</a:t>
            </a:r>
            <a:endParaRPr lang="en-US" altLang="zh-CN" dirty="0" smtClean="0"/>
          </a:p>
          <a:p>
            <a:pPr>
              <a:buFont typeface="Wingdings" panose="05000000000000000000" pitchFamily="2" charset="2"/>
              <a:buChar char="Ø"/>
            </a:pPr>
            <a:r>
              <a:rPr lang="zh-CN" altLang="en-US" sz="2800" dirty="0" smtClean="0">
                <a:solidFill>
                  <a:srgbClr val="0070C0"/>
                </a:solidFill>
              </a:rPr>
              <a:t>该机器只要提供了合适的程序就能做任何运算</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可以证明：通用图灵机和一台功能强大的计算机能够进行同样的运算</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通用图灵机能做任何可计算的运算</a:t>
            </a:r>
            <a:endParaRPr lang="zh-CN" altLang="en-US" dirty="0">
              <a:solidFill>
                <a:srgbClr val="0070C0"/>
              </a:solidFill>
            </a:endParaRPr>
          </a:p>
        </p:txBody>
      </p:sp>
    </p:spTree>
    <p:extLst>
      <p:ext uri="{BB962C8B-B14F-4D97-AF65-F5344CB8AC3E}">
        <p14:creationId xmlns:p14="http://schemas.microsoft.com/office/powerpoint/2010/main" val="3256384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冯</a:t>
            </a:r>
            <a:r>
              <a:rPr lang="en-US" altLang="zh-CN" dirty="0"/>
              <a:t> </a:t>
            </a:r>
            <a:r>
              <a:rPr lang="en-US" altLang="zh-CN" dirty="0" smtClean="0"/>
              <a:t>• </a:t>
            </a:r>
            <a:r>
              <a:rPr lang="zh-CN" altLang="en-US" dirty="0" smtClean="0"/>
              <a:t>诺伊曼模型</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340768"/>
            <a:ext cx="216217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331640" y="3892406"/>
            <a:ext cx="2160240" cy="1754326"/>
          </a:xfrm>
          <a:prstGeom prst="rect">
            <a:avLst/>
          </a:prstGeom>
          <a:noFill/>
        </p:spPr>
        <p:txBody>
          <a:bodyPr wrap="square" rtlCol="0">
            <a:spAutoFit/>
          </a:bodyPr>
          <a:lstStyle/>
          <a:p>
            <a:r>
              <a:rPr lang="en-US" altLang="zh-CN" dirty="0" smtClean="0"/>
              <a:t>John Von </a:t>
            </a:r>
            <a:r>
              <a:rPr lang="en-US" altLang="zh-CN" dirty="0" err="1" smtClean="0"/>
              <a:t>Newmann</a:t>
            </a:r>
            <a:endParaRPr lang="en-US" altLang="zh-CN" dirty="0" smtClean="0"/>
          </a:p>
          <a:p>
            <a:r>
              <a:rPr lang="en-US" altLang="zh-CN" dirty="0" smtClean="0"/>
              <a:t>(</a:t>
            </a:r>
            <a:r>
              <a:rPr lang="zh-CN" altLang="en-US" dirty="0" smtClean="0"/>
              <a:t>约翰</a:t>
            </a:r>
            <a:r>
              <a:rPr lang="en-US" altLang="zh-CN" dirty="0" smtClean="0"/>
              <a:t>•</a:t>
            </a:r>
            <a:r>
              <a:rPr lang="zh-CN" altLang="en-US" dirty="0" smtClean="0"/>
              <a:t>冯</a:t>
            </a:r>
            <a:r>
              <a:rPr lang="en-US" altLang="zh-CN" dirty="0" smtClean="0"/>
              <a:t>•</a:t>
            </a:r>
            <a:r>
              <a:rPr lang="zh-CN" altLang="en-US" dirty="0" smtClean="0"/>
              <a:t>诺依曼</a:t>
            </a:r>
            <a:r>
              <a:rPr lang="en-US" altLang="zh-CN" dirty="0" smtClean="0"/>
              <a:t>)</a:t>
            </a:r>
          </a:p>
          <a:p>
            <a:r>
              <a:rPr lang="zh-CN" altLang="en-US" dirty="0" smtClean="0"/>
              <a:t>美籍匈牙利人</a:t>
            </a:r>
            <a:endParaRPr lang="en-US" altLang="zh-CN" dirty="0" smtClean="0"/>
          </a:p>
          <a:p>
            <a:r>
              <a:rPr lang="zh-CN" altLang="en-US" dirty="0" smtClean="0"/>
              <a:t>数学家、化学家、物理学家、发明家、计算机专家</a:t>
            </a:r>
          </a:p>
        </p:txBody>
      </p:sp>
      <p:sp>
        <p:nvSpPr>
          <p:cNvPr id="5" name="TextBox 4"/>
          <p:cNvSpPr txBox="1"/>
          <p:nvPr/>
        </p:nvSpPr>
        <p:spPr>
          <a:xfrm>
            <a:off x="3783158" y="1340768"/>
            <a:ext cx="5040560" cy="2246769"/>
          </a:xfrm>
          <a:prstGeom prst="rect">
            <a:avLst/>
          </a:prstGeom>
          <a:noFill/>
        </p:spPr>
        <p:txBody>
          <a:bodyPr wrap="square" rtlCol="0">
            <a:spAutoFit/>
          </a:bodyPr>
          <a:lstStyle/>
          <a:p>
            <a:r>
              <a:rPr lang="zh-CN" altLang="en-US" sz="2800" dirty="0" smtClean="0"/>
              <a:t>冯</a:t>
            </a:r>
            <a:r>
              <a:rPr lang="en-US" altLang="zh-CN" sz="2800" dirty="0" smtClean="0"/>
              <a:t>•</a:t>
            </a:r>
            <a:r>
              <a:rPr lang="zh-CN" altLang="en-US" sz="2800" dirty="0" smtClean="0"/>
              <a:t>诺伊曼模型是现代计算机的基础模型</a:t>
            </a:r>
            <a:endParaRPr lang="en-US" altLang="zh-CN" sz="2800" dirty="0" smtClean="0"/>
          </a:p>
          <a:p>
            <a:pPr marL="457200" indent="-457200">
              <a:buFont typeface="Wingdings" panose="05000000000000000000" pitchFamily="2" charset="2"/>
              <a:buChar char="l"/>
            </a:pPr>
            <a:r>
              <a:rPr lang="zh-CN" altLang="en-US" sz="2800" dirty="0" smtClean="0">
                <a:solidFill>
                  <a:srgbClr val="0070C0"/>
                </a:solidFill>
              </a:rPr>
              <a:t>构成计算机的</a:t>
            </a:r>
            <a:r>
              <a:rPr lang="en-US" altLang="zh-CN" sz="2800" dirty="0" smtClean="0">
                <a:solidFill>
                  <a:srgbClr val="0070C0"/>
                </a:solidFill>
              </a:rPr>
              <a:t>4</a:t>
            </a:r>
            <a:r>
              <a:rPr lang="zh-CN" altLang="en-US" sz="2800" dirty="0">
                <a:solidFill>
                  <a:srgbClr val="0070C0"/>
                </a:solidFill>
              </a:rPr>
              <a:t>个</a:t>
            </a:r>
            <a:r>
              <a:rPr lang="zh-CN" altLang="en-US" sz="2800" dirty="0" smtClean="0">
                <a:solidFill>
                  <a:srgbClr val="0070C0"/>
                </a:solidFill>
              </a:rPr>
              <a:t>子系统</a:t>
            </a:r>
            <a:endParaRPr lang="en-US" altLang="zh-CN" sz="2800" dirty="0" smtClean="0">
              <a:solidFill>
                <a:srgbClr val="0070C0"/>
              </a:solidFill>
            </a:endParaRPr>
          </a:p>
          <a:p>
            <a:pPr marL="457200" indent="-457200">
              <a:buFont typeface="Wingdings" panose="05000000000000000000" pitchFamily="2" charset="2"/>
              <a:buChar char="l"/>
            </a:pPr>
            <a:r>
              <a:rPr lang="zh-CN" altLang="en-US" sz="2800" dirty="0" smtClean="0">
                <a:solidFill>
                  <a:srgbClr val="0070C0"/>
                </a:solidFill>
              </a:rPr>
              <a:t>存储程序</a:t>
            </a:r>
            <a:endParaRPr lang="en-US" altLang="zh-CN" sz="2800" dirty="0" smtClean="0">
              <a:solidFill>
                <a:srgbClr val="0070C0"/>
              </a:solidFill>
            </a:endParaRPr>
          </a:p>
          <a:p>
            <a:pPr marL="457200" indent="-457200">
              <a:buFont typeface="Wingdings" panose="05000000000000000000" pitchFamily="2" charset="2"/>
              <a:buChar char="l"/>
            </a:pPr>
            <a:r>
              <a:rPr lang="zh-CN" altLang="en-US" sz="2800" dirty="0" smtClean="0">
                <a:solidFill>
                  <a:srgbClr val="0070C0"/>
                </a:solidFill>
              </a:rPr>
              <a:t>指令的顺序执行</a:t>
            </a:r>
          </a:p>
        </p:txBody>
      </p:sp>
    </p:spTree>
    <p:extLst>
      <p:ext uri="{BB962C8B-B14F-4D97-AF65-F5344CB8AC3E}">
        <p14:creationId xmlns:p14="http://schemas.microsoft.com/office/powerpoint/2010/main" val="2255718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a:t>
            </a:r>
            <a:r>
              <a:rPr lang="en-US" altLang="zh-CN" dirty="0" smtClean="0"/>
              <a:t>4</a:t>
            </a:r>
            <a:r>
              <a:rPr lang="zh-CN" altLang="en-US" dirty="0" smtClean="0"/>
              <a:t>个子系统</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3573016"/>
            <a:ext cx="7499350" cy="2898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15616" y="1412776"/>
            <a:ext cx="7704856" cy="2246769"/>
          </a:xfrm>
          <a:prstGeom prst="rect">
            <a:avLst/>
          </a:prstGeom>
          <a:noFill/>
        </p:spPr>
        <p:txBody>
          <a:bodyPr wrap="square" rtlCol="0">
            <a:spAutoFit/>
          </a:bodyPr>
          <a:lstStyle/>
          <a:p>
            <a:r>
              <a:rPr lang="zh-CN" altLang="en-US" sz="2800" dirty="0" smtClean="0"/>
              <a:t>冯</a:t>
            </a:r>
            <a:r>
              <a:rPr lang="en-US" altLang="zh-CN" sz="2800" dirty="0" smtClean="0"/>
              <a:t>•</a:t>
            </a:r>
            <a:r>
              <a:rPr lang="zh-CN" altLang="en-US" sz="2800" dirty="0" smtClean="0"/>
              <a:t>诺依曼模型定义了四个子系统</a:t>
            </a:r>
            <a:endParaRPr lang="en-US" altLang="zh-CN" sz="2800" dirty="0" smtClean="0"/>
          </a:p>
          <a:p>
            <a:pPr marL="457200" indent="-457200">
              <a:buFont typeface="Arial" panose="020B0604020202020204" pitchFamily="34" charset="0"/>
              <a:buChar char="•"/>
            </a:pPr>
            <a:r>
              <a:rPr lang="zh-CN" altLang="en-US" sz="2800" dirty="0" smtClean="0">
                <a:solidFill>
                  <a:srgbClr val="0070C0"/>
                </a:solidFill>
              </a:rPr>
              <a:t>存储器</a:t>
            </a:r>
            <a:endParaRPr lang="en-US" altLang="zh-CN" sz="2800" dirty="0" smtClean="0">
              <a:solidFill>
                <a:srgbClr val="0070C0"/>
              </a:solidFill>
            </a:endParaRPr>
          </a:p>
          <a:p>
            <a:pPr marL="457200" indent="-457200">
              <a:buFont typeface="Arial" panose="020B0604020202020204" pitchFamily="34" charset="0"/>
              <a:buChar char="•"/>
            </a:pPr>
            <a:r>
              <a:rPr lang="zh-CN" altLang="en-US" sz="2800" dirty="0" smtClean="0">
                <a:solidFill>
                  <a:srgbClr val="0070C0"/>
                </a:solidFill>
              </a:rPr>
              <a:t>算术逻辑单元</a:t>
            </a:r>
            <a:endParaRPr lang="en-US" altLang="zh-CN" sz="2800" dirty="0" smtClean="0">
              <a:solidFill>
                <a:srgbClr val="0070C0"/>
              </a:solidFill>
            </a:endParaRPr>
          </a:p>
          <a:p>
            <a:pPr marL="457200" indent="-457200">
              <a:buFont typeface="Arial" panose="020B0604020202020204" pitchFamily="34" charset="0"/>
              <a:buChar char="•"/>
            </a:pPr>
            <a:r>
              <a:rPr lang="zh-CN" altLang="en-US" sz="2800" dirty="0" smtClean="0">
                <a:solidFill>
                  <a:srgbClr val="0070C0"/>
                </a:solidFill>
              </a:rPr>
              <a:t>控制单元</a:t>
            </a:r>
            <a:endParaRPr lang="en-US" altLang="zh-CN" sz="2800" dirty="0" smtClean="0">
              <a:solidFill>
                <a:srgbClr val="0070C0"/>
              </a:solidFill>
            </a:endParaRPr>
          </a:p>
          <a:p>
            <a:pPr marL="457200" indent="-457200">
              <a:buFont typeface="Arial" panose="020B0604020202020204" pitchFamily="34" charset="0"/>
              <a:buChar char="•"/>
            </a:pPr>
            <a:r>
              <a:rPr lang="zh-CN" altLang="en-US" sz="2800" dirty="0" smtClean="0">
                <a:solidFill>
                  <a:srgbClr val="0070C0"/>
                </a:solidFill>
              </a:rPr>
              <a:t>输入输出单元</a:t>
            </a:r>
          </a:p>
        </p:txBody>
      </p:sp>
    </p:spTree>
    <p:extLst>
      <p:ext uri="{BB962C8B-B14F-4D97-AF65-F5344CB8AC3E}">
        <p14:creationId xmlns:p14="http://schemas.microsoft.com/office/powerpoint/2010/main" val="4065572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82296" indent="0">
              <a:buNone/>
            </a:pPr>
            <a:r>
              <a:rPr lang="zh-CN" altLang="en-US" sz="2800" dirty="0" smtClean="0">
                <a:solidFill>
                  <a:srgbClr val="0070C0"/>
                </a:solidFill>
              </a:rPr>
              <a:t>存储器：在计算机处理过程中用来存储数据和程序</a:t>
            </a:r>
            <a:endParaRPr lang="en-US" altLang="zh-CN" sz="2800" dirty="0" smtClean="0">
              <a:solidFill>
                <a:srgbClr val="0070C0"/>
              </a:solidFill>
            </a:endParaRPr>
          </a:p>
          <a:p>
            <a:pPr marL="82296" indent="0">
              <a:buNone/>
            </a:pPr>
            <a:r>
              <a:rPr lang="zh-CN" altLang="en-US" sz="2800" dirty="0" smtClean="0">
                <a:solidFill>
                  <a:srgbClr val="0070C0"/>
                </a:solidFill>
              </a:rPr>
              <a:t>算术逻辑单元（</a:t>
            </a:r>
            <a:r>
              <a:rPr lang="en-US" altLang="zh-CN" sz="2800" dirty="0" smtClean="0">
                <a:solidFill>
                  <a:srgbClr val="0070C0"/>
                </a:solidFill>
              </a:rPr>
              <a:t>ALU</a:t>
            </a:r>
            <a:r>
              <a:rPr lang="zh-CN" altLang="en-US" sz="2800" dirty="0" smtClean="0">
                <a:solidFill>
                  <a:srgbClr val="0070C0"/>
                </a:solidFill>
              </a:rPr>
              <a:t>）：用来进行计算和逻辑操作</a:t>
            </a:r>
            <a:endParaRPr lang="en-US" altLang="zh-CN" sz="2800" dirty="0" smtClean="0">
              <a:solidFill>
                <a:srgbClr val="0070C0"/>
              </a:solidFill>
            </a:endParaRPr>
          </a:p>
          <a:p>
            <a:pPr marL="82296" indent="0">
              <a:buNone/>
            </a:pPr>
            <a:r>
              <a:rPr lang="zh-CN" altLang="en-US" sz="2800" dirty="0" smtClean="0">
                <a:solidFill>
                  <a:srgbClr val="0070C0"/>
                </a:solidFill>
              </a:rPr>
              <a:t>控制单元：用来控制存储器、算术逻辑单元和输入输出等子系统，使其协调工作。</a:t>
            </a:r>
            <a:endParaRPr lang="en-US" altLang="zh-CN" sz="2800" dirty="0" smtClean="0">
              <a:solidFill>
                <a:srgbClr val="0070C0"/>
              </a:solidFill>
            </a:endParaRPr>
          </a:p>
          <a:p>
            <a:pPr marL="82296" indent="0">
              <a:buNone/>
            </a:pPr>
            <a:r>
              <a:rPr lang="zh-CN" altLang="en-US" sz="2800" dirty="0" smtClean="0">
                <a:solidFill>
                  <a:srgbClr val="0070C0"/>
                </a:solidFill>
              </a:rPr>
              <a:t>输入</a:t>
            </a:r>
            <a:r>
              <a:rPr lang="en-US" altLang="zh-CN" sz="2800" dirty="0" smtClean="0">
                <a:solidFill>
                  <a:srgbClr val="0070C0"/>
                </a:solidFill>
              </a:rPr>
              <a:t>/</a:t>
            </a:r>
            <a:r>
              <a:rPr lang="zh-CN" altLang="en-US" sz="2800" dirty="0" smtClean="0">
                <a:solidFill>
                  <a:srgbClr val="0070C0"/>
                </a:solidFill>
              </a:rPr>
              <a:t>输出：输入子系统负责从计算机外部接收输入数据和程序。输出子系统负责将计算机的处理结果输出到计算机外部。</a:t>
            </a:r>
            <a:endParaRPr lang="zh-CN" altLang="en-US" sz="2800" dirty="0">
              <a:solidFill>
                <a:srgbClr val="0070C0"/>
              </a:solidFill>
            </a:endParaRPr>
          </a:p>
        </p:txBody>
      </p:sp>
    </p:spTree>
    <p:extLst>
      <p:ext uri="{BB962C8B-B14F-4D97-AF65-F5344CB8AC3E}">
        <p14:creationId xmlns:p14="http://schemas.microsoft.com/office/powerpoint/2010/main" val="3511483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、存储程序概念</a:t>
            </a:r>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solidFill>
                  <a:srgbClr val="0070C0"/>
                </a:solidFill>
              </a:rPr>
              <a:t>冯</a:t>
            </a:r>
            <a:r>
              <a:rPr lang="en-US" altLang="zh-CN" dirty="0" smtClean="0">
                <a:solidFill>
                  <a:srgbClr val="0070C0"/>
                </a:solidFill>
              </a:rPr>
              <a:t>•</a:t>
            </a:r>
            <a:r>
              <a:rPr lang="zh-CN" altLang="en-US" dirty="0" smtClean="0">
                <a:solidFill>
                  <a:srgbClr val="0070C0"/>
                </a:solidFill>
              </a:rPr>
              <a:t>诺依曼模型要求程序必须存储在赝品中，早期的计算机只将数据存储在存储器中，执行程序通过操作开关或改变配线完成。</a:t>
            </a:r>
            <a:endParaRPr lang="en-US" altLang="zh-CN" dirty="0" smtClean="0">
              <a:solidFill>
                <a:srgbClr val="0070C0"/>
              </a:solidFill>
            </a:endParaRPr>
          </a:p>
          <a:p>
            <a:pPr marL="82296" indent="0">
              <a:buNone/>
            </a:pPr>
            <a:r>
              <a:rPr lang="zh-CN" altLang="en-US" dirty="0" smtClean="0">
                <a:solidFill>
                  <a:srgbClr val="0070C0"/>
                </a:solidFill>
              </a:rPr>
              <a:t>现代计算机的存储器主要用来存储程序和数据。程序和数据都以二进制（</a:t>
            </a:r>
            <a:r>
              <a:rPr lang="en-US" altLang="zh-CN" dirty="0" smtClean="0">
                <a:solidFill>
                  <a:srgbClr val="0070C0"/>
                </a:solidFill>
              </a:rPr>
              <a:t>0</a:t>
            </a:r>
            <a:r>
              <a:rPr lang="zh-CN" altLang="en-US" dirty="0" smtClean="0">
                <a:solidFill>
                  <a:srgbClr val="0070C0"/>
                </a:solidFill>
              </a:rPr>
              <a:t>和</a:t>
            </a:r>
            <a:r>
              <a:rPr lang="en-US" altLang="zh-CN" dirty="0" smtClean="0">
                <a:solidFill>
                  <a:srgbClr val="0070C0"/>
                </a:solidFill>
              </a:rPr>
              <a:t>1</a:t>
            </a:r>
            <a:r>
              <a:rPr lang="zh-CN" altLang="en-US" dirty="0" smtClean="0">
                <a:solidFill>
                  <a:srgbClr val="0070C0"/>
                </a:solidFill>
              </a:rPr>
              <a:t>的序列）模式存储在存储器中。</a:t>
            </a:r>
            <a:endParaRPr lang="zh-CN" altLang="en-US" dirty="0">
              <a:solidFill>
                <a:srgbClr val="0070C0"/>
              </a:solidFill>
            </a:endParaRPr>
          </a:p>
        </p:txBody>
      </p:sp>
    </p:spTree>
    <p:extLst>
      <p:ext uri="{BB962C8B-B14F-4D97-AF65-F5344CB8AC3E}">
        <p14:creationId xmlns:p14="http://schemas.microsoft.com/office/powerpoint/2010/main" val="3773657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、指令的顺序执行</a:t>
            </a:r>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t>冯</a:t>
            </a:r>
            <a:r>
              <a:rPr lang="en-US" altLang="zh-CN" dirty="0" smtClean="0"/>
              <a:t>•</a:t>
            </a:r>
            <a:r>
              <a:rPr lang="zh-CN" altLang="en-US" dirty="0" smtClean="0"/>
              <a:t>诺依曼模型中的一段程序是由一组数量有限的指令组成</a:t>
            </a:r>
            <a:endParaRPr lang="en-US" altLang="zh-CN" dirty="0" smtClean="0"/>
          </a:p>
          <a:p>
            <a:pPr>
              <a:buFont typeface="Wingdings" panose="05000000000000000000" pitchFamily="2" charset="2"/>
              <a:buChar char="l"/>
            </a:pPr>
            <a:r>
              <a:rPr lang="zh-CN" altLang="en-US" sz="2800" dirty="0" smtClean="0">
                <a:solidFill>
                  <a:srgbClr val="0070C0"/>
                </a:solidFill>
              </a:rPr>
              <a:t>控制单元从内存中提取指令、解释指令、执行指令；指令按照顺序执行。</a:t>
            </a:r>
            <a:endParaRPr lang="en-US" altLang="zh-CN" sz="2800" dirty="0" smtClean="0">
              <a:solidFill>
                <a:srgbClr val="0070C0"/>
              </a:solidFill>
            </a:endParaRPr>
          </a:p>
          <a:p>
            <a:pPr>
              <a:buFont typeface="Wingdings" panose="05000000000000000000" pitchFamily="2" charset="2"/>
              <a:buChar char="l"/>
            </a:pPr>
            <a:r>
              <a:rPr lang="zh-CN" altLang="en-US" sz="2800" dirty="0" smtClean="0">
                <a:solidFill>
                  <a:srgbClr val="0070C0"/>
                </a:solidFill>
              </a:rPr>
              <a:t>一条指令可能会请求跳转到前面或后面的某个地方去执行，跳转后仍然会顺序执行。</a:t>
            </a:r>
            <a:endParaRPr lang="zh-CN" altLang="en-US" dirty="0">
              <a:solidFill>
                <a:srgbClr val="0070C0"/>
              </a:solidFill>
            </a:endParaRPr>
          </a:p>
        </p:txBody>
      </p:sp>
    </p:spTree>
    <p:extLst>
      <p:ext uri="{BB962C8B-B14F-4D97-AF65-F5344CB8AC3E}">
        <p14:creationId xmlns:p14="http://schemas.microsoft.com/office/powerpoint/2010/main" val="517893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计算机组成部分</a:t>
            </a:r>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t>计算机系统由</a:t>
            </a:r>
            <a:r>
              <a:rPr lang="en-US" altLang="zh-CN" dirty="0" smtClean="0"/>
              <a:t>3</a:t>
            </a:r>
            <a:r>
              <a:rPr lang="zh-CN" altLang="en-US" dirty="0" smtClean="0"/>
              <a:t>大部分构成</a:t>
            </a:r>
            <a:endParaRPr lang="en-US" altLang="zh-CN" dirty="0" smtClean="0"/>
          </a:p>
          <a:p>
            <a:pPr>
              <a:buFont typeface="Wingdings" panose="05000000000000000000" pitchFamily="2" charset="2"/>
              <a:buChar char="Ø"/>
            </a:pPr>
            <a:r>
              <a:rPr lang="zh-CN" altLang="en-US" sz="2800" dirty="0" smtClean="0">
                <a:solidFill>
                  <a:srgbClr val="0070C0"/>
                </a:solidFill>
              </a:rPr>
              <a:t>计算机硬件（第五章）</a:t>
            </a:r>
            <a:endParaRPr lang="en-US" altLang="zh-CN" sz="2800" dirty="0" smtClean="0">
              <a:solidFill>
                <a:srgbClr val="0070C0"/>
              </a:solidFill>
            </a:endParaRPr>
          </a:p>
          <a:p>
            <a:pPr marL="82296" indent="0">
              <a:buNone/>
            </a:pPr>
            <a:r>
              <a:rPr lang="en-US" altLang="zh-CN" sz="2800" dirty="0" smtClean="0">
                <a:solidFill>
                  <a:srgbClr val="0070C0"/>
                </a:solidFill>
              </a:rPr>
              <a:t>                </a:t>
            </a:r>
            <a:r>
              <a:rPr lang="zh-CN" altLang="en-US" sz="2800" dirty="0" smtClean="0">
                <a:solidFill>
                  <a:srgbClr val="0070C0"/>
                </a:solidFill>
              </a:rPr>
              <a:t>存储数据（第三章）</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数据</a:t>
            </a:r>
            <a:endParaRPr lang="en-US" altLang="zh-CN" sz="2800" dirty="0" smtClean="0">
              <a:solidFill>
                <a:srgbClr val="0070C0"/>
              </a:solidFill>
            </a:endParaRPr>
          </a:p>
          <a:p>
            <a:pPr marL="82296" indent="0">
              <a:buNone/>
            </a:pPr>
            <a:r>
              <a:rPr lang="en-US" altLang="zh-CN" sz="2800" dirty="0" smtClean="0">
                <a:solidFill>
                  <a:srgbClr val="0070C0"/>
                </a:solidFill>
              </a:rPr>
              <a:t>                </a:t>
            </a:r>
            <a:r>
              <a:rPr lang="zh-CN" altLang="en-US" sz="2800" dirty="0" smtClean="0">
                <a:solidFill>
                  <a:srgbClr val="0070C0"/>
                </a:solidFill>
              </a:rPr>
              <a:t>组织数据（</a:t>
            </a:r>
            <a:r>
              <a:rPr lang="en-US" altLang="zh-CN" sz="2800" dirty="0" smtClean="0">
                <a:solidFill>
                  <a:srgbClr val="0070C0"/>
                </a:solidFill>
              </a:rPr>
              <a:t>11-14</a:t>
            </a:r>
            <a:r>
              <a:rPr lang="zh-CN" altLang="en-US" sz="2800" dirty="0" smtClean="0">
                <a:solidFill>
                  <a:srgbClr val="0070C0"/>
                </a:solidFill>
              </a:rPr>
              <a:t>章）</a:t>
            </a:r>
            <a:endParaRPr lang="en-US" altLang="zh-CN" sz="2800" dirty="0" smtClean="0">
              <a:solidFill>
                <a:srgbClr val="0070C0"/>
              </a:solidFill>
            </a:endParaRPr>
          </a:p>
          <a:p>
            <a:pPr marL="82296" indent="0">
              <a:buNone/>
            </a:pPr>
            <a:r>
              <a:rPr lang="en-US" altLang="zh-CN" sz="2800" dirty="0" smtClean="0">
                <a:solidFill>
                  <a:srgbClr val="0070C0"/>
                </a:solidFill>
              </a:rPr>
              <a:t>                           </a:t>
            </a:r>
            <a:r>
              <a:rPr lang="zh-CN" altLang="en-US" sz="2800" dirty="0" smtClean="0">
                <a:solidFill>
                  <a:srgbClr val="0070C0"/>
                </a:solidFill>
              </a:rPr>
              <a:t>算法（第八章）</a:t>
            </a:r>
            <a:endParaRPr lang="en-US" altLang="zh-CN" sz="2800" dirty="0" smtClean="0">
              <a:solidFill>
                <a:srgbClr val="0070C0"/>
              </a:solidFill>
            </a:endParaRPr>
          </a:p>
          <a:p>
            <a:pPr marL="82296" indent="0">
              <a:buNone/>
            </a:pPr>
            <a:r>
              <a:rPr lang="en-US" altLang="zh-CN" sz="2800" dirty="0" smtClean="0">
                <a:solidFill>
                  <a:srgbClr val="0070C0"/>
                </a:solidFill>
              </a:rPr>
              <a:t>                           </a:t>
            </a:r>
            <a:r>
              <a:rPr lang="zh-CN" altLang="en-US" sz="2800" dirty="0" smtClean="0">
                <a:solidFill>
                  <a:srgbClr val="0070C0"/>
                </a:solidFill>
              </a:rPr>
              <a:t>语言（第九章）</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计算机软件      软件工程（第十章）</a:t>
            </a:r>
            <a:endParaRPr lang="en-US" altLang="zh-CN" dirty="0">
              <a:solidFill>
                <a:srgbClr val="0070C0"/>
              </a:solidFill>
            </a:endParaRPr>
          </a:p>
          <a:p>
            <a:pPr marL="82296" indent="0">
              <a:buNone/>
            </a:pPr>
            <a:r>
              <a:rPr lang="en-US" altLang="zh-CN" dirty="0" smtClean="0">
                <a:solidFill>
                  <a:srgbClr val="0070C0"/>
                </a:solidFill>
              </a:rPr>
              <a:t>                        </a:t>
            </a:r>
            <a:r>
              <a:rPr lang="zh-CN" altLang="en-US" sz="2800" dirty="0" smtClean="0">
                <a:solidFill>
                  <a:srgbClr val="0070C0"/>
                </a:solidFill>
              </a:rPr>
              <a:t>操作系统（第七章）</a:t>
            </a:r>
            <a:endParaRPr lang="zh-CN" altLang="en-US" sz="2800" dirty="0">
              <a:solidFill>
                <a:srgbClr val="0070C0"/>
              </a:solidFill>
            </a:endParaRPr>
          </a:p>
        </p:txBody>
      </p:sp>
      <p:sp>
        <p:nvSpPr>
          <p:cNvPr id="4" name="左大括号 3"/>
          <p:cNvSpPr/>
          <p:nvPr/>
        </p:nvSpPr>
        <p:spPr>
          <a:xfrm rot="10800000" flipH="1">
            <a:off x="2633006" y="2636912"/>
            <a:ext cx="324035"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43" y="4437112"/>
            <a:ext cx="451140"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98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solidFill>
                  <a:srgbClr val="0070C0"/>
                </a:solidFill>
              </a:rPr>
              <a:t>计算机硬件：基于冯</a:t>
            </a:r>
            <a:r>
              <a:rPr lang="en-US" altLang="zh-CN" dirty="0" smtClean="0">
                <a:solidFill>
                  <a:srgbClr val="0070C0"/>
                </a:solidFill>
              </a:rPr>
              <a:t>•</a:t>
            </a:r>
            <a:r>
              <a:rPr lang="zh-CN" altLang="en-US" dirty="0" smtClean="0">
                <a:solidFill>
                  <a:srgbClr val="0070C0"/>
                </a:solidFill>
              </a:rPr>
              <a:t>诺依曼模型，包四个子系统，在第</a:t>
            </a:r>
            <a:r>
              <a:rPr lang="en-US" altLang="zh-CN" dirty="0" smtClean="0">
                <a:solidFill>
                  <a:srgbClr val="0070C0"/>
                </a:solidFill>
              </a:rPr>
              <a:t>5</a:t>
            </a:r>
            <a:r>
              <a:rPr lang="zh-CN" altLang="en-US" dirty="0" smtClean="0">
                <a:solidFill>
                  <a:srgbClr val="0070C0"/>
                </a:solidFill>
              </a:rPr>
              <a:t>章详细讨论。</a:t>
            </a:r>
            <a:endParaRPr lang="en-US" altLang="zh-CN" dirty="0" smtClean="0">
              <a:solidFill>
                <a:srgbClr val="0070C0"/>
              </a:solidFill>
            </a:endParaRPr>
          </a:p>
          <a:p>
            <a:pPr marL="82296" indent="0">
              <a:buNone/>
            </a:pPr>
            <a:r>
              <a:rPr lang="zh-CN" altLang="en-US" dirty="0" smtClean="0">
                <a:solidFill>
                  <a:srgbClr val="0070C0"/>
                </a:solidFill>
              </a:rPr>
              <a:t>数据：冯</a:t>
            </a:r>
            <a:r>
              <a:rPr lang="en-US" altLang="zh-CN" dirty="0" smtClean="0">
                <a:solidFill>
                  <a:srgbClr val="0070C0"/>
                </a:solidFill>
              </a:rPr>
              <a:t>•</a:t>
            </a:r>
            <a:r>
              <a:rPr lang="zh-CN" altLang="en-US" dirty="0" smtClean="0">
                <a:solidFill>
                  <a:srgbClr val="0070C0"/>
                </a:solidFill>
              </a:rPr>
              <a:t>诺依曼模型将计算机定义为数据处理机，接收输入数据，处理并输出结果。</a:t>
            </a:r>
            <a:endParaRPr lang="en-US" altLang="zh-CN" dirty="0" smtClean="0">
              <a:solidFill>
                <a:srgbClr val="0070C0"/>
              </a:solidFill>
            </a:endParaRPr>
          </a:p>
          <a:p>
            <a:pPr marL="82296" indent="0">
              <a:buNone/>
            </a:pPr>
            <a:endParaRPr lang="zh-CN" altLang="en-US" dirty="0"/>
          </a:p>
        </p:txBody>
      </p:sp>
    </p:spTree>
    <p:extLst>
      <p:ext uri="{BB962C8B-B14F-4D97-AF65-F5344CB8AC3E}">
        <p14:creationId xmlns:p14="http://schemas.microsoft.com/office/powerpoint/2010/main" val="3705160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marL="82296" indent="0">
              <a:buNone/>
            </a:pPr>
            <a:r>
              <a:rPr lang="zh-CN" altLang="en-US" sz="2400" dirty="0" smtClean="0"/>
              <a:t>存储数据</a:t>
            </a:r>
            <a:endParaRPr lang="en-US" altLang="zh-CN" sz="2400" dirty="0" smtClean="0"/>
          </a:p>
          <a:p>
            <a:pPr>
              <a:buFont typeface="Wingdings" panose="05000000000000000000" pitchFamily="2" charset="2"/>
              <a:buChar char="Ø"/>
            </a:pPr>
            <a:r>
              <a:rPr lang="zh-CN" altLang="en-US" sz="2400" dirty="0" smtClean="0">
                <a:solidFill>
                  <a:srgbClr val="0070C0"/>
                </a:solidFill>
              </a:rPr>
              <a:t>冯</a:t>
            </a:r>
            <a:r>
              <a:rPr lang="en-US" altLang="zh-CN" sz="2400" dirty="0" smtClean="0">
                <a:solidFill>
                  <a:srgbClr val="0070C0"/>
                </a:solidFill>
              </a:rPr>
              <a:t>•</a:t>
            </a:r>
            <a:r>
              <a:rPr lang="zh-CN" altLang="en-US" sz="2400" dirty="0" smtClean="0">
                <a:solidFill>
                  <a:srgbClr val="0070C0"/>
                </a:solidFill>
              </a:rPr>
              <a:t>诺依曼模型没有定义数据如何存储在计算机中</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对于电子计算机，最好的存储方式应该是电子信号（出现或消失），计算机可以以两种状态之一的形式来存储数据（</a:t>
            </a:r>
            <a:r>
              <a:rPr lang="en-US" altLang="zh-CN" sz="2400" dirty="0" smtClean="0">
                <a:solidFill>
                  <a:srgbClr val="0070C0"/>
                </a:solidFill>
              </a:rPr>
              <a:t>0</a:t>
            </a:r>
            <a:r>
              <a:rPr lang="zh-CN" altLang="en-US" sz="2400" dirty="0" smtClean="0">
                <a:solidFill>
                  <a:srgbClr val="0070C0"/>
                </a:solidFill>
              </a:rPr>
              <a:t>或</a:t>
            </a:r>
            <a:r>
              <a:rPr lang="en-US" altLang="zh-CN" sz="2400" dirty="0" smtClean="0">
                <a:solidFill>
                  <a:srgbClr val="0070C0"/>
                </a:solidFill>
              </a:rPr>
              <a:t>1</a:t>
            </a:r>
            <a:r>
              <a:rPr lang="zh-CN" altLang="en-US" sz="2400" dirty="0" smtClean="0">
                <a:solidFill>
                  <a:srgbClr val="0070C0"/>
                </a:solidFill>
              </a:rPr>
              <a:t>）</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文本、图像、声音等数据不能直接存储到计算机内部，必须将它们转换成合适的形式（</a:t>
            </a:r>
            <a:r>
              <a:rPr lang="en-US" altLang="zh-CN" sz="2400" dirty="0" smtClean="0">
                <a:solidFill>
                  <a:srgbClr val="0070C0"/>
                </a:solidFill>
              </a:rPr>
              <a:t>0</a:t>
            </a: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序列）才能存储到计算机中。</a:t>
            </a:r>
            <a:endParaRPr lang="en-US" altLang="zh-CN" sz="2400" dirty="0" smtClean="0">
              <a:solidFill>
                <a:srgbClr val="0070C0"/>
              </a:solidFill>
            </a:endParaRPr>
          </a:p>
          <a:p>
            <a:pPr marL="82296" indent="0">
              <a:buNone/>
            </a:pPr>
            <a:r>
              <a:rPr lang="zh-CN" altLang="en-US" sz="2400" dirty="0" smtClean="0"/>
              <a:t>数据组织</a:t>
            </a:r>
            <a:endParaRPr lang="en-US" altLang="zh-CN" sz="2400" dirty="0" smtClean="0"/>
          </a:p>
          <a:p>
            <a:pPr>
              <a:buFont typeface="Wingdings" panose="05000000000000000000" pitchFamily="2" charset="2"/>
              <a:buChar char="Ø"/>
            </a:pPr>
            <a:r>
              <a:rPr lang="zh-CN" altLang="en-US" sz="2400" dirty="0" smtClean="0">
                <a:solidFill>
                  <a:srgbClr val="0070C0"/>
                </a:solidFill>
              </a:rPr>
              <a:t>数据并不是无序组织的，数据被组织成许多小的单元，再由这些小的单元组织成更大的单元。</a:t>
            </a:r>
            <a:endParaRPr lang="zh-CN" altLang="en-US" sz="2400" dirty="0">
              <a:solidFill>
                <a:srgbClr val="0070C0"/>
              </a:solidFill>
            </a:endParaRPr>
          </a:p>
        </p:txBody>
      </p:sp>
    </p:spTree>
    <p:extLst>
      <p:ext uri="{BB962C8B-B14F-4D97-AF65-F5344CB8AC3E}">
        <p14:creationId xmlns:p14="http://schemas.microsoft.com/office/powerpoint/2010/main" val="1455153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课程介绍</a:t>
            </a:r>
            <a:endParaRPr lang="zh-CN" altLang="en-US" dirty="0"/>
          </a:p>
        </p:txBody>
      </p:sp>
      <p:sp>
        <p:nvSpPr>
          <p:cNvPr id="3" name="内容占位符 2"/>
          <p:cNvSpPr>
            <a:spLocks noGrp="1"/>
          </p:cNvSpPr>
          <p:nvPr>
            <p:ph idx="1"/>
          </p:nvPr>
        </p:nvSpPr>
        <p:spPr/>
        <p:txBody>
          <a:bodyPr>
            <a:normAutofit/>
          </a:bodyPr>
          <a:lstStyle/>
          <a:p>
            <a:pPr>
              <a:buFont typeface="Wingdings" pitchFamily="2" charset="2"/>
              <a:buChar char="l"/>
            </a:pPr>
            <a:r>
              <a:rPr lang="zh-CN" altLang="en-US" dirty="0" smtClean="0">
                <a:solidFill>
                  <a:srgbClr val="0070C0"/>
                </a:solidFill>
              </a:rPr>
              <a:t>课程类型：必修课</a:t>
            </a:r>
            <a:endParaRPr lang="en-US" altLang="zh-CN" dirty="0" smtClean="0">
              <a:solidFill>
                <a:srgbClr val="0070C0"/>
              </a:solidFill>
            </a:endParaRPr>
          </a:p>
          <a:p>
            <a:pPr>
              <a:buFont typeface="Wingdings" pitchFamily="2" charset="2"/>
              <a:buChar char="l"/>
            </a:pPr>
            <a:r>
              <a:rPr lang="zh-CN" altLang="en-US" dirty="0" smtClean="0">
                <a:solidFill>
                  <a:srgbClr val="0070C0"/>
                </a:solidFill>
              </a:rPr>
              <a:t>课程性质：计算机学科的综述性导引课程</a:t>
            </a:r>
            <a:endParaRPr lang="en-US" altLang="zh-CN" dirty="0" smtClean="0">
              <a:solidFill>
                <a:srgbClr val="0070C0"/>
              </a:solidFill>
            </a:endParaRPr>
          </a:p>
          <a:p>
            <a:pPr>
              <a:buFont typeface="Wingdings" pitchFamily="2" charset="2"/>
              <a:buChar char="l"/>
            </a:pPr>
            <a:r>
              <a:rPr lang="zh-CN" altLang="en-US" dirty="0" smtClean="0">
                <a:solidFill>
                  <a:srgbClr val="0070C0"/>
                </a:solidFill>
              </a:rPr>
              <a:t>课程地位：计算机专业的入门课程，是学习其它专业课程的基础，为后续专业课程的学习做一个知识上的铺垫。</a:t>
            </a:r>
            <a:endParaRPr lang="en-US" altLang="zh-CN" dirty="0" smtClean="0">
              <a:solidFill>
                <a:srgbClr val="0070C0"/>
              </a:solidFill>
            </a:endParaRPr>
          </a:p>
          <a:p>
            <a:pPr>
              <a:buFont typeface="Wingdings" pitchFamily="2" charset="2"/>
              <a:buChar char="l"/>
            </a:pPr>
            <a:r>
              <a:rPr lang="zh-CN" altLang="en-US" dirty="0" smtClean="0">
                <a:solidFill>
                  <a:srgbClr val="0070C0"/>
                </a:solidFill>
              </a:rPr>
              <a:t>教材：</a:t>
            </a:r>
            <a:r>
              <a:rPr lang="en-US" altLang="zh-CN" dirty="0" smtClean="0">
                <a:solidFill>
                  <a:srgbClr val="0070C0"/>
                </a:solidFill>
              </a:rPr>
              <a:t>《</a:t>
            </a:r>
            <a:r>
              <a:rPr lang="zh-CN" altLang="en-US" dirty="0" smtClean="0">
                <a:solidFill>
                  <a:srgbClr val="0070C0"/>
                </a:solidFill>
              </a:rPr>
              <a:t>计算机科学导论</a:t>
            </a:r>
            <a:r>
              <a:rPr lang="en-US" altLang="zh-CN" dirty="0" smtClean="0">
                <a:solidFill>
                  <a:srgbClr val="0070C0"/>
                </a:solidFill>
              </a:rPr>
              <a:t>》</a:t>
            </a:r>
            <a:r>
              <a:rPr lang="zh-CN" altLang="en-US" dirty="0" smtClean="0">
                <a:solidFill>
                  <a:srgbClr val="0070C0"/>
                </a:solidFill>
              </a:rPr>
              <a:t>（原书第</a:t>
            </a:r>
            <a:r>
              <a:rPr lang="en-US" altLang="zh-CN" dirty="0" smtClean="0">
                <a:solidFill>
                  <a:srgbClr val="0070C0"/>
                </a:solidFill>
              </a:rPr>
              <a:t>3</a:t>
            </a:r>
            <a:r>
              <a:rPr lang="zh-CN" altLang="en-US" dirty="0" smtClean="0">
                <a:solidFill>
                  <a:srgbClr val="0070C0"/>
                </a:solidFill>
              </a:rPr>
              <a:t>版</a:t>
            </a:r>
            <a:r>
              <a:rPr lang="en-US" altLang="zh-CN" dirty="0" smtClean="0">
                <a:solidFill>
                  <a:srgbClr val="0070C0"/>
                </a:solidFill>
              </a:rPr>
              <a:t>),[</a:t>
            </a:r>
            <a:r>
              <a:rPr lang="zh-CN" altLang="en-US" dirty="0" smtClean="0">
                <a:solidFill>
                  <a:srgbClr val="0070C0"/>
                </a:solidFill>
              </a:rPr>
              <a:t>美</a:t>
            </a:r>
            <a:r>
              <a:rPr lang="en-US" altLang="zh-CN" dirty="0" smtClean="0">
                <a:solidFill>
                  <a:srgbClr val="0070C0"/>
                </a:solidFill>
              </a:rPr>
              <a:t>]</a:t>
            </a:r>
            <a:r>
              <a:rPr lang="en-US" altLang="zh-CN" dirty="0" err="1" smtClean="0">
                <a:solidFill>
                  <a:srgbClr val="0070C0"/>
                </a:solidFill>
              </a:rPr>
              <a:t>Behrouz</a:t>
            </a:r>
            <a:r>
              <a:rPr lang="en-US" altLang="zh-CN" dirty="0" smtClean="0">
                <a:solidFill>
                  <a:srgbClr val="0070C0"/>
                </a:solidFill>
              </a:rPr>
              <a:t> </a:t>
            </a:r>
            <a:r>
              <a:rPr lang="en-US" altLang="zh-CN" dirty="0" err="1" smtClean="0">
                <a:solidFill>
                  <a:srgbClr val="0070C0"/>
                </a:solidFill>
              </a:rPr>
              <a:t>A.Forouzan</a:t>
            </a:r>
            <a:r>
              <a:rPr lang="zh-CN" altLang="en-US" dirty="0" smtClean="0">
                <a:solidFill>
                  <a:srgbClr val="0070C0"/>
                </a:solidFill>
              </a:rPr>
              <a:t>著，刘艺等译，机械工业出版社</a:t>
            </a:r>
            <a:endParaRPr lang="zh-CN" altLang="en-US" dirty="0">
              <a:solidFill>
                <a:srgbClr val="0070C0"/>
              </a:solidFill>
            </a:endParaRPr>
          </a:p>
        </p:txBody>
      </p:sp>
    </p:spTree>
    <p:extLst>
      <p:ext uri="{BB962C8B-B14F-4D97-AF65-F5344CB8AC3E}">
        <p14:creationId xmlns:p14="http://schemas.microsoft.com/office/powerpoint/2010/main" val="844969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zh-CN" altLang="en-US" dirty="0" smtClean="0"/>
              <a:t>计算机软件</a:t>
            </a:r>
            <a:endParaRPr lang="en-US" altLang="zh-CN" dirty="0" smtClean="0"/>
          </a:p>
          <a:p>
            <a:pPr>
              <a:buFont typeface="Wingdings" panose="05000000000000000000" pitchFamily="2" charset="2"/>
              <a:buChar char="l"/>
            </a:pPr>
            <a:r>
              <a:rPr lang="zh-CN" altLang="en-US" sz="2800" dirty="0" smtClean="0">
                <a:solidFill>
                  <a:srgbClr val="0070C0"/>
                </a:solidFill>
              </a:rPr>
              <a:t>冯</a:t>
            </a:r>
            <a:r>
              <a:rPr lang="en-US" altLang="zh-CN" sz="2800" dirty="0" smtClean="0">
                <a:solidFill>
                  <a:srgbClr val="0070C0"/>
                </a:solidFill>
              </a:rPr>
              <a:t>•</a:t>
            </a:r>
            <a:r>
              <a:rPr lang="zh-CN" altLang="en-US" sz="2800" dirty="0" smtClean="0">
                <a:solidFill>
                  <a:srgbClr val="0070C0"/>
                </a:solidFill>
              </a:rPr>
              <a:t>诺依曼模型的主要特征在于存储程序。早期的计算机没有使用这一模型，但也使用了程序的概念，编程体现在对系统开关的开闭和配线的改变。</a:t>
            </a:r>
            <a:endParaRPr lang="en-US" altLang="zh-CN" sz="2800" dirty="0" smtClean="0">
              <a:solidFill>
                <a:srgbClr val="0070C0"/>
              </a:solidFill>
            </a:endParaRPr>
          </a:p>
          <a:p>
            <a:pPr>
              <a:buFont typeface="Wingdings" panose="05000000000000000000" pitchFamily="2" charset="2"/>
              <a:buChar char="l"/>
            </a:pPr>
            <a:r>
              <a:rPr lang="zh-CN" altLang="en-US" sz="2800" dirty="0" smtClean="0">
                <a:solidFill>
                  <a:srgbClr val="0070C0"/>
                </a:solidFill>
              </a:rPr>
              <a:t>冯</a:t>
            </a:r>
            <a:r>
              <a:rPr lang="en-US" altLang="zh-CN" sz="2800" dirty="0" smtClean="0">
                <a:solidFill>
                  <a:srgbClr val="0070C0"/>
                </a:solidFill>
              </a:rPr>
              <a:t>•</a:t>
            </a:r>
            <a:r>
              <a:rPr lang="zh-CN" altLang="en-US" sz="2800" dirty="0" smtClean="0">
                <a:solidFill>
                  <a:srgbClr val="0070C0"/>
                </a:solidFill>
              </a:rPr>
              <a:t>诺依曼模型改变了编程的概念。基本的两个方面是存储程序和程序由指令序列构成。</a:t>
            </a:r>
            <a:endParaRPr lang="zh-CN" altLang="en-US" sz="2800" dirty="0">
              <a:solidFill>
                <a:srgbClr val="0070C0"/>
              </a:solidFill>
            </a:endParaRPr>
          </a:p>
        </p:txBody>
      </p:sp>
    </p:spTree>
    <p:extLst>
      <p:ext uri="{BB962C8B-B14F-4D97-AF65-F5344CB8AC3E}">
        <p14:creationId xmlns:p14="http://schemas.microsoft.com/office/powerpoint/2010/main" val="37367427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en-US" altLang="zh-CN" b="1" dirty="0" smtClean="0"/>
              <a:t>1</a:t>
            </a:r>
            <a:r>
              <a:rPr lang="zh-CN" altLang="en-US" b="1" dirty="0" smtClean="0"/>
              <a:t>、必须存储程序</a:t>
            </a:r>
            <a:endParaRPr lang="en-US" altLang="zh-CN" b="1" dirty="0" smtClean="0"/>
          </a:p>
          <a:p>
            <a:pPr marL="82296" indent="0">
              <a:buNone/>
            </a:pPr>
            <a:r>
              <a:rPr lang="en-US" altLang="zh-CN" dirty="0"/>
              <a:t> </a:t>
            </a:r>
            <a:r>
              <a:rPr lang="en-US" altLang="zh-CN" dirty="0" smtClean="0"/>
              <a:t>     </a:t>
            </a:r>
            <a:r>
              <a:rPr lang="zh-CN" altLang="en-US" sz="2800" dirty="0" smtClean="0">
                <a:solidFill>
                  <a:srgbClr val="0070C0"/>
                </a:solidFill>
              </a:rPr>
              <a:t>程序和数据都必须相信在存储器中</a:t>
            </a:r>
            <a:endParaRPr lang="zh-CN" altLang="en-US" sz="2800"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927131"/>
            <a:ext cx="3422268" cy="3521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633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en-US" altLang="zh-CN" b="1" dirty="0" smtClean="0"/>
              <a:t>2</a:t>
            </a:r>
            <a:r>
              <a:rPr lang="zh-CN" altLang="en-US" b="1" dirty="0" smtClean="0"/>
              <a:t>、程序必须是有序的指令集</a:t>
            </a:r>
            <a:endParaRPr lang="en-US" altLang="zh-CN" b="1" dirty="0" smtClean="0"/>
          </a:p>
          <a:p>
            <a:pPr>
              <a:buFont typeface="Wingdings" panose="05000000000000000000" pitchFamily="2" charset="2"/>
              <a:buChar char="Ø"/>
            </a:pPr>
            <a:r>
              <a:rPr lang="zh-CN" altLang="en-US" sz="2800" dirty="0" smtClean="0">
                <a:solidFill>
                  <a:srgbClr val="0070C0"/>
                </a:solidFill>
              </a:rPr>
              <a:t>每条指令操作一个或多个数据项</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指令集是有限的。图灵和冯</a:t>
            </a:r>
            <a:r>
              <a:rPr lang="en-US" altLang="zh-CN" sz="2800" dirty="0" smtClean="0">
                <a:solidFill>
                  <a:srgbClr val="0070C0"/>
                </a:solidFill>
              </a:rPr>
              <a:t>•</a:t>
            </a:r>
            <a:r>
              <a:rPr lang="zh-CN" altLang="en-US" sz="2800" dirty="0" smtClean="0">
                <a:solidFill>
                  <a:srgbClr val="0070C0"/>
                </a:solidFill>
              </a:rPr>
              <a:t>诺依曼型通过详细定义计算机可以使用的不同指令集，使得编程变得简单、可重用。</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程序员通过组合不同的指令可以创建任意数量的程序。每个程序可以是不同指令的不同组合。</a:t>
            </a:r>
            <a:endParaRPr lang="zh-CN" altLang="en-US" sz="2800" dirty="0">
              <a:solidFill>
                <a:srgbClr val="0070C0"/>
              </a:solidFill>
            </a:endParaRPr>
          </a:p>
        </p:txBody>
      </p:sp>
    </p:spTree>
    <p:extLst>
      <p:ext uri="{BB962C8B-B14F-4D97-AF65-F5344CB8AC3E}">
        <p14:creationId xmlns:p14="http://schemas.microsoft.com/office/powerpoint/2010/main" val="3843242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zh-CN" altLang="en-US" dirty="0" smtClean="0"/>
              <a:t>一个程序的示例</a:t>
            </a:r>
            <a:endParaRPr lang="en-US" altLang="zh-CN" dirty="0" smtClean="0"/>
          </a:p>
          <a:p>
            <a:pPr marL="82296" indent="0">
              <a:buNone/>
            </a:pP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591" y="2307582"/>
            <a:ext cx="798195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3026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en-US" altLang="zh-CN" dirty="0" smtClean="0"/>
              <a:t>3</a:t>
            </a:r>
            <a:r>
              <a:rPr lang="zh-CN" altLang="en-US" dirty="0" smtClean="0"/>
              <a:t>、</a:t>
            </a:r>
            <a:r>
              <a:rPr lang="zh-CN" altLang="en-US" b="1" dirty="0" smtClean="0"/>
              <a:t>算法</a:t>
            </a:r>
            <a:endParaRPr lang="en-US" altLang="zh-CN" b="1" dirty="0" smtClean="0"/>
          </a:p>
          <a:p>
            <a:pPr>
              <a:buFont typeface="Wingdings" panose="05000000000000000000" pitchFamily="2" charset="2"/>
              <a:buChar char="Ø"/>
            </a:pPr>
            <a:r>
              <a:rPr lang="zh-CN" altLang="en-US" b="1" dirty="0" smtClean="0">
                <a:solidFill>
                  <a:schemeClr val="accent4">
                    <a:lumMod val="50000"/>
                  </a:schemeClr>
                </a:solidFill>
              </a:rPr>
              <a:t>编程</a:t>
            </a:r>
            <a:r>
              <a:rPr lang="zh-CN" altLang="en-US" dirty="0" smtClean="0">
                <a:solidFill>
                  <a:schemeClr val="accent4">
                    <a:lumMod val="50000"/>
                  </a:schemeClr>
                </a:solidFill>
              </a:rPr>
              <a:t> </a:t>
            </a:r>
            <a:r>
              <a:rPr lang="zh-CN" altLang="en-US" dirty="0" smtClean="0">
                <a:solidFill>
                  <a:srgbClr val="0070C0"/>
                </a:solidFill>
              </a:rPr>
              <a:t> </a:t>
            </a:r>
            <a:endParaRPr lang="en-US" altLang="zh-CN" dirty="0" smtClean="0">
              <a:solidFill>
                <a:srgbClr val="0070C0"/>
              </a:solidFill>
            </a:endParaRPr>
          </a:p>
          <a:p>
            <a:pPr marL="82296" indent="0">
              <a:buNone/>
            </a:pPr>
            <a:r>
              <a:rPr lang="en-US" altLang="zh-CN" dirty="0">
                <a:solidFill>
                  <a:srgbClr val="0070C0"/>
                </a:solidFill>
              </a:rPr>
              <a:t> </a:t>
            </a:r>
            <a:r>
              <a:rPr lang="en-US" altLang="zh-CN" dirty="0" smtClean="0">
                <a:solidFill>
                  <a:srgbClr val="0070C0"/>
                </a:solidFill>
              </a:rPr>
              <a:t>  </a:t>
            </a:r>
            <a:r>
              <a:rPr lang="zh-CN" altLang="en-US" sz="3000" dirty="0" smtClean="0">
                <a:solidFill>
                  <a:srgbClr val="0070C0"/>
                </a:solidFill>
              </a:rPr>
              <a:t>了解每条指令能完成的任务；</a:t>
            </a:r>
            <a:endParaRPr lang="en-US" altLang="zh-CN" sz="3000" dirty="0" smtClean="0">
              <a:solidFill>
                <a:srgbClr val="0070C0"/>
              </a:solidFill>
            </a:endParaRPr>
          </a:p>
          <a:p>
            <a:pPr marL="82296" indent="0">
              <a:buNone/>
            </a:pPr>
            <a:r>
              <a:rPr lang="en-US" altLang="zh-CN" sz="3000" dirty="0">
                <a:solidFill>
                  <a:srgbClr val="0070C0"/>
                </a:solidFill>
              </a:rPr>
              <a:t> </a:t>
            </a:r>
            <a:r>
              <a:rPr lang="en-US" altLang="zh-CN" sz="3000" dirty="0" smtClean="0">
                <a:solidFill>
                  <a:srgbClr val="0070C0"/>
                </a:solidFill>
              </a:rPr>
              <a:t>  </a:t>
            </a:r>
            <a:r>
              <a:rPr lang="zh-CN" altLang="en-US" sz="3000" dirty="0" smtClean="0">
                <a:solidFill>
                  <a:srgbClr val="0070C0"/>
                </a:solidFill>
              </a:rPr>
              <a:t>掌握将这些指令结合起来完成特定任务。</a:t>
            </a:r>
            <a:r>
              <a:rPr lang="en-US" altLang="zh-CN" sz="3000" dirty="0" smtClean="0">
                <a:solidFill>
                  <a:srgbClr val="0070C0"/>
                </a:solidFill>
              </a:rPr>
              <a:t>  </a:t>
            </a:r>
          </a:p>
          <a:p>
            <a:pPr>
              <a:buFont typeface="Wingdings" panose="05000000000000000000" pitchFamily="2" charset="2"/>
              <a:buChar char="Ø"/>
            </a:pPr>
            <a:r>
              <a:rPr lang="zh-CN" altLang="en-US" b="1" dirty="0" smtClean="0">
                <a:solidFill>
                  <a:schemeClr val="accent4">
                    <a:lumMod val="50000"/>
                  </a:schemeClr>
                </a:solidFill>
              </a:rPr>
              <a:t>引入算法</a:t>
            </a:r>
            <a:endParaRPr lang="en-US" altLang="zh-CN" b="1" dirty="0" smtClean="0">
              <a:solidFill>
                <a:schemeClr val="accent4">
                  <a:lumMod val="50000"/>
                </a:schemeClr>
              </a:solidFill>
            </a:endParaRPr>
          </a:p>
          <a:p>
            <a:pPr marL="82296" indent="0">
              <a:buNone/>
            </a:pPr>
            <a:r>
              <a:rPr lang="en-US" altLang="zh-CN" b="1" dirty="0">
                <a:solidFill>
                  <a:schemeClr val="accent4">
                    <a:lumMod val="50000"/>
                  </a:schemeClr>
                </a:solidFill>
              </a:rPr>
              <a:t> </a:t>
            </a:r>
            <a:r>
              <a:rPr lang="en-US" altLang="zh-CN" b="1" dirty="0" smtClean="0">
                <a:solidFill>
                  <a:schemeClr val="accent4">
                    <a:lumMod val="50000"/>
                  </a:schemeClr>
                </a:solidFill>
              </a:rPr>
              <a:t>  </a:t>
            </a:r>
            <a:r>
              <a:rPr lang="zh-CN" altLang="en-US" sz="2800" dirty="0" smtClean="0">
                <a:solidFill>
                  <a:srgbClr val="0070C0"/>
                </a:solidFill>
              </a:rPr>
              <a:t>程序员应该以循序渐进的方式理解问题、分解问题、寻找解决问题的方法。算法研究的是逐步解决问题的方法，是计算机科学的重要基础（第</a:t>
            </a:r>
            <a:r>
              <a:rPr lang="en-US" altLang="zh-CN" sz="2800" dirty="0" smtClean="0">
                <a:solidFill>
                  <a:srgbClr val="0070C0"/>
                </a:solidFill>
              </a:rPr>
              <a:t>8</a:t>
            </a:r>
            <a:r>
              <a:rPr lang="zh-CN" altLang="en-US" sz="2800" dirty="0" smtClean="0">
                <a:solidFill>
                  <a:srgbClr val="0070C0"/>
                </a:solidFill>
              </a:rPr>
              <a:t>章讨论）</a:t>
            </a:r>
            <a:endParaRPr lang="zh-CN" altLang="en-US" sz="2800" dirty="0">
              <a:solidFill>
                <a:srgbClr val="0070C0"/>
              </a:solidFill>
            </a:endParaRPr>
          </a:p>
        </p:txBody>
      </p:sp>
    </p:spTree>
    <p:extLst>
      <p:ext uri="{BB962C8B-B14F-4D97-AF65-F5344CB8AC3E}">
        <p14:creationId xmlns:p14="http://schemas.microsoft.com/office/powerpoint/2010/main" val="3597816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en-US" altLang="zh-CN" b="1" dirty="0" smtClean="0"/>
              <a:t>4</a:t>
            </a:r>
            <a:r>
              <a:rPr lang="zh-CN" altLang="en-US" b="1" dirty="0" smtClean="0"/>
              <a:t>、语言</a:t>
            </a:r>
            <a:endParaRPr lang="en-US" altLang="zh-CN" b="1" dirty="0" smtClean="0"/>
          </a:p>
          <a:p>
            <a:pPr>
              <a:buFont typeface="Wingdings" panose="05000000000000000000" pitchFamily="2" charset="2"/>
              <a:buChar char="Ø"/>
            </a:pPr>
            <a:r>
              <a:rPr lang="zh-CN" altLang="en-US" b="1" dirty="0" smtClean="0">
                <a:solidFill>
                  <a:schemeClr val="accent4">
                    <a:lumMod val="50000"/>
                  </a:schemeClr>
                </a:solidFill>
              </a:rPr>
              <a:t>早期的“编程”</a:t>
            </a:r>
            <a:endParaRPr lang="en-US" altLang="zh-CN" b="1" dirty="0" smtClean="0">
              <a:solidFill>
                <a:schemeClr val="accent4">
                  <a:lumMod val="50000"/>
                </a:schemeClr>
              </a:solidFill>
            </a:endParaRPr>
          </a:p>
          <a:p>
            <a:pPr marL="82296" indent="0">
              <a:buNone/>
            </a:pPr>
            <a:r>
              <a:rPr lang="en-US" altLang="zh-CN" b="1" dirty="0">
                <a:solidFill>
                  <a:schemeClr val="accent4">
                    <a:lumMod val="50000"/>
                  </a:schemeClr>
                </a:solidFill>
              </a:rPr>
              <a:t> </a:t>
            </a:r>
            <a:r>
              <a:rPr lang="en-US" altLang="zh-CN" b="1" dirty="0" smtClean="0">
                <a:solidFill>
                  <a:schemeClr val="accent4">
                    <a:lumMod val="50000"/>
                  </a:schemeClr>
                </a:solidFill>
              </a:rPr>
              <a:t>  </a:t>
            </a:r>
            <a:r>
              <a:rPr lang="zh-CN" altLang="en-US" sz="2800" dirty="0" smtClean="0">
                <a:solidFill>
                  <a:srgbClr val="0070C0"/>
                </a:solidFill>
              </a:rPr>
              <a:t>直接写指令的二进制模式</a:t>
            </a:r>
            <a:endParaRPr lang="en-US" altLang="zh-CN" sz="2800" dirty="0" smtClean="0">
              <a:solidFill>
                <a:srgbClr val="0070C0"/>
              </a:solidFill>
            </a:endParaRPr>
          </a:p>
          <a:p>
            <a:pPr marL="82296" indent="0">
              <a:buNone/>
            </a:pPr>
            <a:r>
              <a:rPr lang="en-US" altLang="zh-CN" sz="2800" dirty="0">
                <a:solidFill>
                  <a:srgbClr val="0070C0"/>
                </a:solidFill>
              </a:rPr>
              <a:t> </a:t>
            </a:r>
            <a:r>
              <a:rPr lang="en-US" altLang="zh-CN" sz="2800" dirty="0" smtClean="0">
                <a:solidFill>
                  <a:srgbClr val="0070C0"/>
                </a:solidFill>
              </a:rPr>
              <a:t>  </a:t>
            </a:r>
            <a:r>
              <a:rPr lang="zh-CN" altLang="en-US" sz="2800" dirty="0" smtClean="0">
                <a:solidFill>
                  <a:srgbClr val="0070C0"/>
                </a:solidFill>
              </a:rPr>
              <a:t>难以编写大规模程序，编程非常困难</a:t>
            </a:r>
            <a:endParaRPr lang="en-US" altLang="zh-CN" sz="2800" dirty="0" smtClean="0">
              <a:solidFill>
                <a:srgbClr val="0070C0"/>
              </a:solidFill>
            </a:endParaRPr>
          </a:p>
          <a:p>
            <a:pPr>
              <a:buFont typeface="Wingdings" panose="05000000000000000000" pitchFamily="2" charset="2"/>
              <a:buChar char="Ø"/>
            </a:pPr>
            <a:r>
              <a:rPr lang="zh-CN" altLang="en-US" b="1" dirty="0" smtClean="0">
                <a:solidFill>
                  <a:schemeClr val="accent4">
                    <a:lumMod val="50000"/>
                  </a:schemeClr>
                </a:solidFill>
              </a:rPr>
              <a:t>计算机语言的诞生</a:t>
            </a:r>
            <a:endParaRPr lang="en-US" altLang="zh-CN" b="1" dirty="0" smtClean="0">
              <a:solidFill>
                <a:schemeClr val="accent4">
                  <a:lumMod val="50000"/>
                </a:schemeClr>
              </a:solidFill>
            </a:endParaRPr>
          </a:p>
          <a:p>
            <a:pPr marL="82296" indent="0">
              <a:buNone/>
            </a:pPr>
            <a:r>
              <a:rPr lang="en-US" altLang="zh-CN" b="1" dirty="0">
                <a:solidFill>
                  <a:schemeClr val="accent4">
                    <a:lumMod val="50000"/>
                  </a:schemeClr>
                </a:solidFill>
              </a:rPr>
              <a:t> </a:t>
            </a:r>
            <a:r>
              <a:rPr lang="en-US" altLang="zh-CN" b="1" dirty="0" smtClean="0">
                <a:solidFill>
                  <a:schemeClr val="accent4">
                    <a:lumMod val="50000"/>
                  </a:schemeClr>
                </a:solidFill>
              </a:rPr>
              <a:t>  </a:t>
            </a:r>
            <a:r>
              <a:rPr lang="zh-CN" altLang="en-US" sz="2800" dirty="0" smtClean="0">
                <a:solidFill>
                  <a:srgbClr val="0070C0"/>
                </a:solidFill>
              </a:rPr>
              <a:t>计算机科学家们提出用符号代表二进制模式。这样计算机语言的概念诞生了（第</a:t>
            </a:r>
            <a:r>
              <a:rPr lang="en-US" altLang="zh-CN" sz="2800" dirty="0" smtClean="0">
                <a:solidFill>
                  <a:srgbClr val="0070C0"/>
                </a:solidFill>
              </a:rPr>
              <a:t>9</a:t>
            </a:r>
            <a:r>
              <a:rPr lang="zh-CN" altLang="en-US" sz="2800" dirty="0" smtClean="0">
                <a:solidFill>
                  <a:srgbClr val="0070C0"/>
                </a:solidFill>
              </a:rPr>
              <a:t>章讨论）</a:t>
            </a:r>
            <a:endParaRPr lang="zh-CN" altLang="en-US" sz="2800" b="1" dirty="0">
              <a:solidFill>
                <a:schemeClr val="accent4">
                  <a:lumMod val="50000"/>
                </a:schemeClr>
              </a:solidFill>
            </a:endParaRPr>
          </a:p>
        </p:txBody>
      </p:sp>
    </p:spTree>
    <p:extLst>
      <p:ext uri="{BB962C8B-B14F-4D97-AF65-F5344CB8AC3E}">
        <p14:creationId xmlns:p14="http://schemas.microsoft.com/office/powerpoint/2010/main" val="598716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en-US" altLang="zh-CN" b="1" dirty="0" smtClean="0"/>
              <a:t>5</a:t>
            </a:r>
            <a:r>
              <a:rPr lang="zh-CN" altLang="en-US" b="1" dirty="0" smtClean="0"/>
              <a:t>、软件工程</a:t>
            </a:r>
            <a:endParaRPr lang="en-US" altLang="zh-CN" b="1" dirty="0" smtClean="0"/>
          </a:p>
          <a:p>
            <a:pPr>
              <a:buFont typeface="Wingdings" panose="05000000000000000000" pitchFamily="2" charset="2"/>
              <a:buChar char="l"/>
            </a:pPr>
            <a:r>
              <a:rPr lang="zh-CN" altLang="en-US" sz="2800" dirty="0" smtClean="0">
                <a:solidFill>
                  <a:srgbClr val="0070C0"/>
                </a:solidFill>
              </a:rPr>
              <a:t>冯</a:t>
            </a:r>
            <a:r>
              <a:rPr lang="en-US" altLang="zh-CN" sz="2800" dirty="0" smtClean="0">
                <a:solidFill>
                  <a:srgbClr val="0070C0"/>
                </a:solidFill>
              </a:rPr>
              <a:t>•</a:t>
            </a:r>
            <a:r>
              <a:rPr lang="zh-CN" altLang="en-US" sz="2800" dirty="0" smtClean="0">
                <a:solidFill>
                  <a:srgbClr val="0070C0"/>
                </a:solidFill>
              </a:rPr>
              <a:t>诺依曼模型并没有定义软件工程的概念</a:t>
            </a:r>
            <a:endParaRPr lang="en-US" altLang="zh-CN" sz="2800" dirty="0" smtClean="0">
              <a:solidFill>
                <a:srgbClr val="0070C0"/>
              </a:solidFill>
            </a:endParaRPr>
          </a:p>
          <a:p>
            <a:pPr>
              <a:buFont typeface="Wingdings" panose="05000000000000000000" pitchFamily="2" charset="2"/>
              <a:buChar char="l"/>
            </a:pPr>
            <a:r>
              <a:rPr lang="zh-CN" altLang="en-US" sz="2800" dirty="0" smtClean="0">
                <a:solidFill>
                  <a:srgbClr val="0070C0"/>
                </a:solidFill>
              </a:rPr>
              <a:t>软件工程是指结构化程序的设计和编写。现在，软件工程不仅用来描述完成某一任务的应用程序，还包括程序设计中所要严格遵循的原理和规则（第</a:t>
            </a:r>
            <a:r>
              <a:rPr lang="en-US" altLang="zh-CN" sz="2800" dirty="0" smtClean="0">
                <a:solidFill>
                  <a:srgbClr val="0070C0"/>
                </a:solidFill>
              </a:rPr>
              <a:t>10</a:t>
            </a:r>
            <a:r>
              <a:rPr lang="zh-CN" altLang="en-US" sz="2800" dirty="0" smtClean="0">
                <a:solidFill>
                  <a:srgbClr val="0070C0"/>
                </a:solidFill>
              </a:rPr>
              <a:t>章讨论）</a:t>
            </a:r>
            <a:endParaRPr lang="en-US" altLang="zh-CN" sz="2800" dirty="0" smtClean="0">
              <a:solidFill>
                <a:srgbClr val="0070C0"/>
              </a:solidFill>
            </a:endParaRPr>
          </a:p>
          <a:p>
            <a:pPr marL="82296" indent="0">
              <a:buNone/>
            </a:pPr>
            <a:endParaRPr lang="zh-CN" altLang="en-US" sz="2800" dirty="0">
              <a:solidFill>
                <a:srgbClr val="0070C0"/>
              </a:solidFill>
            </a:endParaRPr>
          </a:p>
        </p:txBody>
      </p:sp>
    </p:spTree>
    <p:extLst>
      <p:ext uri="{BB962C8B-B14F-4D97-AF65-F5344CB8AC3E}">
        <p14:creationId xmlns:p14="http://schemas.microsoft.com/office/powerpoint/2010/main" val="3368054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en-US" altLang="zh-CN" b="1" dirty="0" smtClean="0"/>
              <a:t>6</a:t>
            </a:r>
            <a:r>
              <a:rPr lang="zh-CN" altLang="en-US" b="1" dirty="0" smtClean="0"/>
              <a:t>、操作系统</a:t>
            </a:r>
            <a:endParaRPr lang="en-US" altLang="zh-CN" b="1" dirty="0" smtClean="0"/>
          </a:p>
          <a:p>
            <a:pPr>
              <a:buFont typeface="Wingdings" panose="05000000000000000000" pitchFamily="2" charset="2"/>
              <a:buChar char="l"/>
            </a:pPr>
            <a:r>
              <a:rPr lang="zh-CN" altLang="en-US" sz="2800" dirty="0" smtClean="0">
                <a:solidFill>
                  <a:srgbClr val="0070C0"/>
                </a:solidFill>
              </a:rPr>
              <a:t>在程序设计过程中，有一些指令序列对所有程序都是公用的、通用的。</a:t>
            </a:r>
            <a:endParaRPr lang="en-US" altLang="zh-CN" sz="2800" dirty="0" smtClean="0">
              <a:solidFill>
                <a:srgbClr val="0070C0"/>
              </a:solidFill>
            </a:endParaRPr>
          </a:p>
          <a:p>
            <a:pPr>
              <a:buFont typeface="Wingdings" panose="05000000000000000000" pitchFamily="2" charset="2"/>
              <a:buChar char="l"/>
            </a:pPr>
            <a:r>
              <a:rPr lang="zh-CN" altLang="en-US" sz="2800" dirty="0" smtClean="0">
                <a:solidFill>
                  <a:srgbClr val="0070C0"/>
                </a:solidFill>
              </a:rPr>
              <a:t>早期的操作系统是为程序访问计算机部件提供方便的一种通用管理程序。</a:t>
            </a:r>
            <a:endParaRPr lang="en-US" altLang="zh-CN" sz="2800" dirty="0" smtClean="0">
              <a:solidFill>
                <a:srgbClr val="0070C0"/>
              </a:solidFill>
            </a:endParaRPr>
          </a:p>
          <a:p>
            <a:pPr>
              <a:buFont typeface="Wingdings" panose="05000000000000000000" pitchFamily="2" charset="2"/>
              <a:buChar char="l"/>
            </a:pPr>
            <a:r>
              <a:rPr lang="zh-CN" altLang="en-US" sz="2800" dirty="0" smtClean="0">
                <a:solidFill>
                  <a:srgbClr val="0070C0"/>
                </a:solidFill>
              </a:rPr>
              <a:t>现代操作系统已经成为管理计算机软硬件及资源的系统软件（第</a:t>
            </a:r>
            <a:r>
              <a:rPr lang="en-US" altLang="zh-CN" sz="2800" dirty="0" smtClean="0">
                <a:solidFill>
                  <a:srgbClr val="0070C0"/>
                </a:solidFill>
              </a:rPr>
              <a:t>7</a:t>
            </a:r>
            <a:r>
              <a:rPr lang="zh-CN" altLang="en-US" sz="2800" dirty="0" smtClean="0">
                <a:solidFill>
                  <a:srgbClr val="0070C0"/>
                </a:solidFill>
              </a:rPr>
              <a:t>章讨论）</a:t>
            </a:r>
            <a:endParaRPr lang="zh-CN" altLang="en-US" sz="2800" dirty="0">
              <a:solidFill>
                <a:srgbClr val="0070C0"/>
              </a:solidFill>
            </a:endParaRPr>
          </a:p>
        </p:txBody>
      </p:sp>
    </p:spTree>
    <p:extLst>
      <p:ext uri="{BB962C8B-B14F-4D97-AF65-F5344CB8AC3E}">
        <p14:creationId xmlns:p14="http://schemas.microsoft.com/office/powerpoint/2010/main" val="946717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历史</a:t>
            </a:r>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t>我们计算机的历史分为三个阶段</a:t>
            </a:r>
            <a:endParaRPr lang="en-US" altLang="zh-CN" dirty="0" smtClean="0"/>
          </a:p>
          <a:p>
            <a:pPr>
              <a:buFont typeface="Wingdings" panose="05000000000000000000" pitchFamily="2" charset="2"/>
              <a:buChar char="Ø"/>
            </a:pPr>
            <a:r>
              <a:rPr lang="zh-CN" altLang="en-US" sz="2800" dirty="0" smtClean="0">
                <a:solidFill>
                  <a:srgbClr val="0070C0"/>
                </a:solidFill>
              </a:rPr>
              <a:t>机械计算机（</a:t>
            </a:r>
            <a:r>
              <a:rPr lang="en-US" altLang="zh-CN" sz="2800" dirty="0" smtClean="0">
                <a:solidFill>
                  <a:srgbClr val="0070C0"/>
                </a:solidFill>
              </a:rPr>
              <a:t>1930</a:t>
            </a:r>
            <a:r>
              <a:rPr lang="zh-CN" altLang="en-US" sz="2800" dirty="0" smtClean="0">
                <a:solidFill>
                  <a:srgbClr val="0070C0"/>
                </a:solidFill>
              </a:rPr>
              <a:t>年之前）</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电子计算机（</a:t>
            </a:r>
            <a:r>
              <a:rPr lang="en-US" altLang="zh-CN" sz="2800" dirty="0" smtClean="0">
                <a:solidFill>
                  <a:srgbClr val="0070C0"/>
                </a:solidFill>
              </a:rPr>
              <a:t>1930~1950</a:t>
            </a:r>
            <a:r>
              <a:rPr lang="zh-CN" altLang="en-US" sz="2800" dirty="0" smtClean="0">
                <a:solidFill>
                  <a:srgbClr val="0070C0"/>
                </a:solidFill>
              </a:rPr>
              <a:t>）</a:t>
            </a:r>
            <a:endParaRPr lang="en-US" altLang="zh-CN" sz="2800" dirty="0" smtClean="0">
              <a:solidFill>
                <a:srgbClr val="0070C0"/>
              </a:solidFill>
            </a:endParaRPr>
          </a:p>
          <a:p>
            <a:pPr>
              <a:buFont typeface="Wingdings" panose="05000000000000000000" pitchFamily="2" charset="2"/>
              <a:buChar char="Ø"/>
            </a:pPr>
            <a:r>
              <a:rPr lang="zh-CN" altLang="en-US" sz="2800" dirty="0" smtClean="0">
                <a:solidFill>
                  <a:srgbClr val="0070C0"/>
                </a:solidFill>
              </a:rPr>
              <a:t>计算机的诞生（</a:t>
            </a:r>
            <a:r>
              <a:rPr lang="en-US" altLang="zh-CN" sz="2800" dirty="0" smtClean="0">
                <a:solidFill>
                  <a:srgbClr val="0070C0"/>
                </a:solidFill>
              </a:rPr>
              <a:t>1950</a:t>
            </a:r>
            <a:r>
              <a:rPr lang="zh-CN" altLang="en-US" sz="2800" dirty="0" smtClean="0">
                <a:solidFill>
                  <a:srgbClr val="0070C0"/>
                </a:solidFill>
              </a:rPr>
              <a:t>年至今）</a:t>
            </a:r>
            <a:endParaRPr lang="zh-CN" altLang="en-US" sz="2800" dirty="0">
              <a:solidFill>
                <a:srgbClr val="0070C0"/>
              </a:solidFill>
            </a:endParaRPr>
          </a:p>
        </p:txBody>
      </p:sp>
    </p:spTree>
    <p:extLst>
      <p:ext uri="{BB962C8B-B14F-4D97-AF65-F5344CB8AC3E}">
        <p14:creationId xmlns:p14="http://schemas.microsoft.com/office/powerpoint/2010/main" val="8560469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、机械计算机</a:t>
            </a:r>
            <a:endParaRPr lang="zh-CN" altLang="en-US" dirty="0"/>
          </a:p>
        </p:txBody>
      </p:sp>
      <p:sp>
        <p:nvSpPr>
          <p:cNvPr id="3" name="内容占位符 2"/>
          <p:cNvSpPr>
            <a:spLocks noGrp="1"/>
          </p:cNvSpPr>
          <p:nvPr>
            <p:ph idx="1"/>
          </p:nvPr>
        </p:nvSpPr>
        <p:spPr/>
        <p:txBody>
          <a:bodyPr/>
          <a:lstStyle/>
          <a:p>
            <a:pPr marL="82296" indent="0">
              <a:buNone/>
            </a:pPr>
            <a:r>
              <a:rPr lang="zh-CN" altLang="en-US" sz="2800" dirty="0" smtClean="0">
                <a:solidFill>
                  <a:srgbClr val="0070C0"/>
                </a:solidFill>
              </a:rPr>
              <a:t>用来计算的机器，与计算机的现代概念几乎没有相似之处。</a:t>
            </a:r>
            <a:endParaRPr lang="en-US" altLang="zh-CN" sz="2800" dirty="0" smtClean="0">
              <a:solidFill>
                <a:srgbClr val="0070C0"/>
              </a:solidFill>
            </a:endParaRPr>
          </a:p>
          <a:p>
            <a:pPr marL="82296" indent="0">
              <a:buNone/>
            </a:pPr>
            <a:r>
              <a:rPr lang="zh-CN" altLang="en-US" sz="2800" b="1" dirty="0" smtClean="0"/>
              <a:t>主要成果</a:t>
            </a:r>
            <a:endParaRPr lang="en-US" altLang="zh-CN" sz="2800" b="1" dirty="0" smtClean="0"/>
          </a:p>
          <a:p>
            <a:pPr marL="82296" indent="0">
              <a:buNone/>
            </a:pPr>
            <a:r>
              <a:rPr lang="en-US" altLang="zh-CN" sz="2400" dirty="0" smtClean="0">
                <a:solidFill>
                  <a:srgbClr val="0070C0"/>
                </a:solidFill>
              </a:rPr>
              <a:t>Blaise Pascal</a:t>
            </a:r>
            <a:r>
              <a:rPr lang="zh-CN" altLang="en-US" sz="2400" dirty="0" smtClean="0">
                <a:solidFill>
                  <a:srgbClr val="0070C0"/>
                </a:solidFill>
              </a:rPr>
              <a:t>发明了</a:t>
            </a:r>
            <a:r>
              <a:rPr lang="en-US" altLang="zh-CN" sz="2400" dirty="0" err="1" smtClean="0">
                <a:solidFill>
                  <a:srgbClr val="0070C0"/>
                </a:solidFill>
              </a:rPr>
              <a:t>Pascaline</a:t>
            </a:r>
            <a:endParaRPr lang="en-US" altLang="zh-CN" sz="2400" dirty="0" smtClean="0">
              <a:solidFill>
                <a:srgbClr val="0070C0"/>
              </a:solidFill>
            </a:endParaRPr>
          </a:p>
          <a:p>
            <a:pPr marL="82296" indent="0">
              <a:buNone/>
            </a:pPr>
            <a:endParaRPr lang="en-US" altLang="zh-CN" sz="2800" dirty="0">
              <a:solidFill>
                <a:srgbClr val="0070C0"/>
              </a:solidFill>
            </a:endParaRPr>
          </a:p>
          <a:p>
            <a:pPr marL="82296" indent="0">
              <a:buNone/>
            </a:pPr>
            <a:endParaRPr lang="en-US" altLang="zh-CN" sz="2800" dirty="0">
              <a:solidFill>
                <a:srgbClr val="0070C0"/>
              </a:solidFill>
            </a:endParaRPr>
          </a:p>
          <a:p>
            <a:pPr marL="82296" indent="0">
              <a:buNone/>
            </a:pPr>
            <a:r>
              <a:rPr lang="en-US" altLang="zh-CN" sz="2400" dirty="0" smtClean="0">
                <a:solidFill>
                  <a:srgbClr val="0070C0"/>
                </a:solidFill>
              </a:rPr>
              <a:t>Gottfried Leibnitz</a:t>
            </a:r>
            <a:r>
              <a:rPr lang="zh-CN" altLang="en-US" sz="2400" dirty="0" smtClean="0">
                <a:solidFill>
                  <a:srgbClr val="0070C0"/>
                </a:solidFill>
              </a:rPr>
              <a:t>发明了一台能作加减乘除运算的计算机器，</a:t>
            </a:r>
            <a:r>
              <a:rPr lang="en-US" altLang="zh-CN" sz="2400" dirty="0" smtClean="0">
                <a:solidFill>
                  <a:srgbClr val="0070C0"/>
                </a:solidFill>
              </a:rPr>
              <a:t>Leibnitz’s Wheel</a:t>
            </a:r>
            <a:endParaRPr lang="zh-CN" altLang="en-US" sz="2400" dirty="0">
              <a:solidFill>
                <a:srgbClr val="0070C0"/>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088" y="1916832"/>
            <a:ext cx="314325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770" y="4725144"/>
            <a:ext cx="417484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354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学习要求</a:t>
            </a:r>
            <a:endParaRPr lang="zh-CN" altLang="en-US" dirty="0"/>
          </a:p>
        </p:txBody>
      </p:sp>
      <p:sp>
        <p:nvSpPr>
          <p:cNvPr id="3" name="内容占位符 2"/>
          <p:cNvSpPr>
            <a:spLocks noGrp="1"/>
          </p:cNvSpPr>
          <p:nvPr>
            <p:ph idx="1"/>
          </p:nvPr>
        </p:nvSpPr>
        <p:spPr/>
        <p:txBody>
          <a:bodyPr/>
          <a:lstStyle/>
          <a:p>
            <a:r>
              <a:rPr lang="zh-CN" altLang="en-US" dirty="0" smtClean="0">
                <a:solidFill>
                  <a:srgbClr val="0070C0"/>
                </a:solidFill>
              </a:rPr>
              <a:t>了解计算机科学的内涵与应用领域、计算机的硬件结构与组成原理、软件工程、计算机网络与信息安全、多媒体技术、人工智能等领域的基本知识。</a:t>
            </a:r>
            <a:endParaRPr lang="en-US" altLang="zh-CN" dirty="0" smtClean="0">
              <a:solidFill>
                <a:srgbClr val="0070C0"/>
              </a:solidFill>
            </a:endParaRPr>
          </a:p>
          <a:p>
            <a:r>
              <a:rPr lang="zh-CN" altLang="en-US" dirty="0" smtClean="0">
                <a:solidFill>
                  <a:srgbClr val="0070C0"/>
                </a:solidFill>
              </a:rPr>
              <a:t>初步掌握计算机科学的基本概念和术语</a:t>
            </a:r>
            <a:endParaRPr lang="en-US" altLang="zh-CN" dirty="0" smtClean="0">
              <a:solidFill>
                <a:srgbClr val="0070C0"/>
              </a:solidFill>
            </a:endParaRPr>
          </a:p>
          <a:p>
            <a:pPr marL="82296" indent="0">
              <a:buNone/>
            </a:pPr>
            <a:r>
              <a:rPr lang="zh-CN" altLang="en-US">
                <a:solidFill>
                  <a:srgbClr val="0070C0"/>
                </a:solidFill>
              </a:rPr>
              <a:t>、</a:t>
            </a:r>
            <a:r>
              <a:rPr lang="zh-CN" altLang="en-US" smtClean="0">
                <a:solidFill>
                  <a:srgbClr val="0070C0"/>
                </a:solidFill>
              </a:rPr>
              <a:t>操作系统</a:t>
            </a:r>
            <a:r>
              <a:rPr lang="zh-CN" altLang="en-US" dirty="0" smtClean="0">
                <a:solidFill>
                  <a:srgbClr val="0070C0"/>
                </a:solidFill>
              </a:rPr>
              <a:t>的功能、数据结构和数据库的基本概念和相关技术、计算机基本应用技能等。</a:t>
            </a:r>
            <a:endParaRPr lang="zh-CN" altLang="en-US" dirty="0">
              <a:solidFill>
                <a:srgbClr val="0070C0"/>
              </a:solidFill>
            </a:endParaRPr>
          </a:p>
        </p:txBody>
      </p:sp>
    </p:spTree>
    <p:extLst>
      <p:ext uri="{BB962C8B-B14F-4D97-AF65-F5344CB8AC3E}">
        <p14:creationId xmlns:p14="http://schemas.microsoft.com/office/powerpoint/2010/main" val="16458686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marL="82296" indent="0">
              <a:buNone/>
            </a:pPr>
            <a:r>
              <a:rPr lang="zh-CN" altLang="en-US" sz="2400" dirty="0" smtClean="0">
                <a:solidFill>
                  <a:srgbClr val="0070C0"/>
                </a:solidFill>
              </a:rPr>
              <a:t>第一台利用存储和编程概念</a:t>
            </a:r>
            <a:endParaRPr lang="en-US" altLang="zh-CN" sz="2400" dirty="0" smtClean="0">
              <a:solidFill>
                <a:srgbClr val="0070C0"/>
              </a:solidFill>
            </a:endParaRPr>
          </a:p>
          <a:p>
            <a:pPr marL="82296" indent="0">
              <a:buNone/>
            </a:pPr>
            <a:r>
              <a:rPr lang="zh-CN" altLang="en-US" sz="2400" dirty="0" smtClean="0">
                <a:solidFill>
                  <a:srgbClr val="0070C0"/>
                </a:solidFill>
              </a:rPr>
              <a:t>的机器是</a:t>
            </a:r>
            <a:r>
              <a:rPr lang="en-US" altLang="zh-CN" sz="2400" dirty="0" smtClean="0">
                <a:solidFill>
                  <a:srgbClr val="0070C0"/>
                </a:solidFill>
              </a:rPr>
              <a:t>Jacquard loom</a:t>
            </a:r>
          </a:p>
          <a:p>
            <a:pPr marL="82296" indent="0">
              <a:buNone/>
            </a:pPr>
            <a:r>
              <a:rPr lang="zh-CN" altLang="en-US" sz="2400" dirty="0" smtClean="0">
                <a:solidFill>
                  <a:srgbClr val="0070C0"/>
                </a:solidFill>
              </a:rPr>
              <a:t>（提花织机）</a:t>
            </a:r>
            <a:endParaRPr lang="en-US" altLang="zh-CN" sz="2400" dirty="0">
              <a:solidFill>
                <a:srgbClr val="0070C0"/>
              </a:solidFill>
            </a:endParaRPr>
          </a:p>
          <a:p>
            <a:pPr marL="82296" indent="0">
              <a:buNone/>
            </a:pPr>
            <a:r>
              <a:rPr lang="en-US" altLang="zh-CN" sz="2400" dirty="0" smtClean="0">
                <a:solidFill>
                  <a:srgbClr val="0070C0"/>
                </a:solidFill>
              </a:rPr>
              <a:t>1834</a:t>
            </a:r>
            <a:r>
              <a:rPr lang="zh-CN" altLang="en-US" sz="2400" dirty="0" smtClean="0">
                <a:solidFill>
                  <a:srgbClr val="0070C0"/>
                </a:solidFill>
              </a:rPr>
              <a:t>年，</a:t>
            </a:r>
            <a:r>
              <a:rPr lang="en-US" altLang="zh-CN" sz="2400" dirty="0" smtClean="0">
                <a:solidFill>
                  <a:srgbClr val="0070C0"/>
                </a:solidFill>
              </a:rPr>
              <a:t>Charles  </a:t>
            </a:r>
            <a:r>
              <a:rPr lang="en-US" altLang="zh-CN" sz="2400" dirty="0" err="1" smtClean="0">
                <a:solidFill>
                  <a:srgbClr val="0070C0"/>
                </a:solidFill>
              </a:rPr>
              <a:t>babbage</a:t>
            </a:r>
            <a:r>
              <a:rPr lang="zh-CN" altLang="en-US" sz="2400" dirty="0" smtClean="0">
                <a:solidFill>
                  <a:srgbClr val="0070C0"/>
                </a:solidFill>
              </a:rPr>
              <a:t>发</a:t>
            </a:r>
            <a:endParaRPr lang="en-US" altLang="zh-CN" sz="2400" dirty="0" smtClean="0">
              <a:solidFill>
                <a:srgbClr val="0070C0"/>
              </a:solidFill>
            </a:endParaRPr>
          </a:p>
          <a:p>
            <a:pPr marL="82296" indent="0">
              <a:buNone/>
            </a:pPr>
            <a:r>
              <a:rPr lang="zh-CN" altLang="en-US" sz="2400" dirty="0" smtClean="0">
                <a:solidFill>
                  <a:srgbClr val="0070C0"/>
                </a:solidFill>
              </a:rPr>
              <a:t>明一种机器叫分析引擎</a:t>
            </a:r>
            <a:endParaRPr lang="en-US" altLang="zh-CN" sz="2400" dirty="0" smtClean="0">
              <a:solidFill>
                <a:srgbClr val="0070C0"/>
              </a:solidFill>
            </a:endParaRPr>
          </a:p>
          <a:p>
            <a:pPr marL="82296" indent="0">
              <a:buNone/>
            </a:pPr>
            <a:r>
              <a:rPr lang="en-US" altLang="zh-CN" sz="2400" dirty="0" smtClean="0">
                <a:solidFill>
                  <a:srgbClr val="0070C0"/>
                </a:solidFill>
              </a:rPr>
              <a:t>analytical Engine</a:t>
            </a:r>
            <a:r>
              <a:rPr lang="zh-CN" altLang="en-US" sz="2400" dirty="0" smtClean="0">
                <a:solidFill>
                  <a:srgbClr val="0070C0"/>
                </a:solidFill>
              </a:rPr>
              <a:t>。</a:t>
            </a:r>
            <a:endParaRPr lang="en-US" altLang="zh-CN" sz="2400" dirty="0" smtClean="0">
              <a:solidFill>
                <a:srgbClr val="0070C0"/>
              </a:solidFill>
            </a:endParaRPr>
          </a:p>
          <a:p>
            <a:pPr marL="82296" indent="0">
              <a:buNone/>
            </a:pPr>
            <a:r>
              <a:rPr lang="en-US" altLang="zh-CN" sz="2400" dirty="0" smtClean="0">
                <a:solidFill>
                  <a:srgbClr val="0070C0"/>
                </a:solidFill>
              </a:rPr>
              <a:t>1890</a:t>
            </a:r>
            <a:r>
              <a:rPr lang="zh-CN" altLang="en-US" sz="2400" dirty="0" smtClean="0">
                <a:solidFill>
                  <a:srgbClr val="0070C0"/>
                </a:solidFill>
              </a:rPr>
              <a:t>年，</a:t>
            </a:r>
            <a:r>
              <a:rPr lang="en-US" altLang="zh-CN" sz="2400" dirty="0" smtClean="0">
                <a:solidFill>
                  <a:srgbClr val="0070C0"/>
                </a:solidFill>
              </a:rPr>
              <a:t>Herman Hollerith</a:t>
            </a:r>
          </a:p>
          <a:p>
            <a:pPr marL="82296" indent="0">
              <a:buNone/>
            </a:pPr>
            <a:r>
              <a:rPr lang="zh-CN" altLang="en-US" sz="2400" dirty="0" smtClean="0">
                <a:solidFill>
                  <a:srgbClr val="0070C0"/>
                </a:solidFill>
              </a:rPr>
              <a:t>设计并制造出具有编程能力</a:t>
            </a:r>
            <a:endParaRPr lang="en-US" altLang="zh-CN" sz="2400" dirty="0" smtClean="0">
              <a:solidFill>
                <a:srgbClr val="0070C0"/>
              </a:solidFill>
            </a:endParaRPr>
          </a:p>
          <a:p>
            <a:pPr marL="82296" indent="0">
              <a:buNone/>
            </a:pPr>
            <a:r>
              <a:rPr lang="zh-CN" altLang="en-US" sz="2400" dirty="0" smtClean="0">
                <a:solidFill>
                  <a:srgbClr val="0070C0"/>
                </a:solidFill>
              </a:rPr>
              <a:t>的机器，该机器可以自动</a:t>
            </a:r>
            <a:endParaRPr lang="en-US" altLang="zh-CN" sz="2400" dirty="0" smtClean="0">
              <a:solidFill>
                <a:srgbClr val="0070C0"/>
              </a:solidFill>
            </a:endParaRPr>
          </a:p>
          <a:p>
            <a:pPr marL="82296" indent="0">
              <a:buNone/>
            </a:pPr>
            <a:r>
              <a:rPr lang="zh-CN" altLang="en-US" sz="2400" dirty="0" smtClean="0">
                <a:solidFill>
                  <a:srgbClr val="0070C0"/>
                </a:solidFill>
              </a:rPr>
              <a:t>阅读、计数和排列存储在</a:t>
            </a:r>
            <a:endParaRPr lang="en-US" altLang="zh-CN" sz="2400" dirty="0" smtClean="0">
              <a:solidFill>
                <a:srgbClr val="0070C0"/>
              </a:solidFill>
            </a:endParaRPr>
          </a:p>
          <a:p>
            <a:pPr marL="82296" indent="0">
              <a:buNone/>
            </a:pPr>
            <a:r>
              <a:rPr lang="zh-CN" altLang="en-US" sz="2400" dirty="0" smtClean="0">
                <a:solidFill>
                  <a:srgbClr val="0070C0"/>
                </a:solidFill>
              </a:rPr>
              <a:t>穿孔卡上的数据。</a:t>
            </a:r>
            <a:endParaRPr lang="zh-CN" altLang="en-US" sz="2400" dirty="0">
              <a:solidFill>
                <a:srgbClr val="0070C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598938"/>
            <a:ext cx="3225552" cy="395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255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、电子计算机</a:t>
            </a:r>
            <a:endParaRPr lang="zh-CN" altLang="en-US" dirty="0"/>
          </a:p>
        </p:txBody>
      </p:sp>
      <p:sp>
        <p:nvSpPr>
          <p:cNvPr id="3" name="内容占位符 2"/>
          <p:cNvSpPr>
            <a:spLocks noGrp="1"/>
          </p:cNvSpPr>
          <p:nvPr>
            <p:ph idx="1"/>
          </p:nvPr>
        </p:nvSpPr>
        <p:spPr/>
        <p:txBody>
          <a:bodyPr/>
          <a:lstStyle/>
          <a:p>
            <a:pPr marL="82296" indent="0">
              <a:buNone/>
            </a:pPr>
            <a:r>
              <a:rPr lang="zh-CN" altLang="en-US" sz="2800" dirty="0" smtClean="0">
                <a:solidFill>
                  <a:srgbClr val="0070C0"/>
                </a:solidFill>
              </a:rPr>
              <a:t>早期电子计算机并不是将程序存储到存储器中，所有计算机都是在外部进行编程的。</a:t>
            </a:r>
            <a:endParaRPr lang="en-US" altLang="zh-CN" sz="2800" dirty="0" smtClean="0">
              <a:solidFill>
                <a:srgbClr val="0070C0"/>
              </a:solidFill>
            </a:endParaRPr>
          </a:p>
          <a:p>
            <a:pPr marL="82296" indent="0">
              <a:buNone/>
            </a:pPr>
            <a:r>
              <a:rPr lang="zh-CN" altLang="en-US" sz="2800" b="1" dirty="0" smtClean="0"/>
              <a:t>主要成果</a:t>
            </a:r>
            <a:endParaRPr lang="en-US" altLang="zh-CN" sz="2800" b="1" dirty="0" smtClean="0"/>
          </a:p>
          <a:p>
            <a:pPr marL="82296" indent="0">
              <a:buNone/>
            </a:pPr>
            <a:r>
              <a:rPr lang="en-US" altLang="zh-CN" sz="2800" dirty="0" smtClean="0">
                <a:solidFill>
                  <a:srgbClr val="0070C0"/>
                </a:solidFill>
              </a:rPr>
              <a:t>1939</a:t>
            </a:r>
            <a:r>
              <a:rPr lang="zh-CN" altLang="en-US" sz="2800" dirty="0" smtClean="0">
                <a:solidFill>
                  <a:srgbClr val="0070C0"/>
                </a:solidFill>
              </a:rPr>
              <a:t>年，第一台用来完成特定任务的计算机是</a:t>
            </a:r>
            <a:r>
              <a:rPr lang="en-US" altLang="zh-CN" sz="2800" dirty="0" smtClean="0">
                <a:solidFill>
                  <a:srgbClr val="0070C0"/>
                </a:solidFill>
              </a:rPr>
              <a:t>ABC</a:t>
            </a:r>
            <a:r>
              <a:rPr lang="zh-CN" altLang="en-US" sz="2800" dirty="0" smtClean="0">
                <a:solidFill>
                  <a:srgbClr val="0070C0"/>
                </a:solidFill>
              </a:rPr>
              <a:t>（</a:t>
            </a:r>
            <a:r>
              <a:rPr lang="en-US" altLang="zh-CN" sz="2800" dirty="0" err="1" smtClean="0">
                <a:solidFill>
                  <a:srgbClr val="0070C0"/>
                </a:solidFill>
              </a:rPr>
              <a:t>Atanasoff</a:t>
            </a:r>
            <a:r>
              <a:rPr lang="en-US" altLang="zh-CN" sz="2800" dirty="0" smtClean="0">
                <a:solidFill>
                  <a:srgbClr val="0070C0"/>
                </a:solidFill>
              </a:rPr>
              <a:t> Berry Computer</a:t>
            </a:r>
            <a:r>
              <a:rPr lang="zh-CN" altLang="en-US" sz="2800" dirty="0" smtClean="0">
                <a:solidFill>
                  <a:srgbClr val="0070C0"/>
                </a:solidFill>
              </a:rPr>
              <a:t>）。</a:t>
            </a:r>
            <a:endParaRPr lang="en-US" altLang="zh-CN" sz="2800" dirty="0" smtClean="0">
              <a:solidFill>
                <a:srgbClr val="0070C0"/>
              </a:solidFill>
            </a:endParaRPr>
          </a:p>
          <a:p>
            <a:pPr marL="82296" indent="0">
              <a:buNone/>
            </a:pPr>
            <a:r>
              <a:rPr lang="zh-CN" altLang="en-US" sz="2800" dirty="0" smtClean="0">
                <a:solidFill>
                  <a:srgbClr val="0070C0"/>
                </a:solidFill>
              </a:rPr>
              <a:t>同一时期，</a:t>
            </a:r>
            <a:r>
              <a:rPr lang="en-US" altLang="zh-CN" sz="2800" dirty="0" smtClean="0">
                <a:solidFill>
                  <a:srgbClr val="0070C0"/>
                </a:solidFill>
              </a:rPr>
              <a:t>Konrad </a:t>
            </a:r>
            <a:r>
              <a:rPr lang="en-US" altLang="zh-CN" sz="2800" dirty="0" err="1" smtClean="0">
                <a:solidFill>
                  <a:srgbClr val="0070C0"/>
                </a:solidFill>
              </a:rPr>
              <a:t>Zuse</a:t>
            </a:r>
            <a:r>
              <a:rPr lang="zh-CN" altLang="en-US" sz="2800" dirty="0" smtClean="0">
                <a:solidFill>
                  <a:srgbClr val="0070C0"/>
                </a:solidFill>
              </a:rPr>
              <a:t>设计出通用计算机，命名为</a:t>
            </a:r>
            <a:r>
              <a:rPr lang="en-US" altLang="zh-CN" sz="2800" dirty="0" smtClean="0">
                <a:solidFill>
                  <a:srgbClr val="0070C0"/>
                </a:solidFill>
              </a:rPr>
              <a:t>Z1</a:t>
            </a:r>
            <a:r>
              <a:rPr lang="zh-CN" altLang="en-US" sz="2800" dirty="0" smtClean="0">
                <a:solidFill>
                  <a:srgbClr val="0070C0"/>
                </a:solidFill>
              </a:rPr>
              <a:t>。</a:t>
            </a:r>
            <a:endParaRPr lang="en-US" altLang="zh-CN" sz="2800" dirty="0" smtClean="0">
              <a:solidFill>
                <a:srgbClr val="0070C0"/>
              </a:solidFill>
            </a:endParaRPr>
          </a:p>
          <a:p>
            <a:pPr marL="82296" indent="0">
              <a:buNone/>
            </a:pPr>
            <a:r>
              <a:rPr lang="zh-CN" altLang="en-US" sz="2800" dirty="0">
                <a:solidFill>
                  <a:srgbClr val="0070C0"/>
                </a:solidFill>
              </a:rPr>
              <a:t>在</a:t>
            </a:r>
            <a:r>
              <a:rPr lang="en-US" altLang="zh-CN" sz="2800" dirty="0" smtClean="0">
                <a:solidFill>
                  <a:srgbClr val="0070C0"/>
                </a:solidFill>
              </a:rPr>
              <a:t>Howard </a:t>
            </a:r>
            <a:r>
              <a:rPr lang="en-US" altLang="zh-CN" sz="2800" dirty="0" err="1" smtClean="0">
                <a:solidFill>
                  <a:srgbClr val="0070C0"/>
                </a:solidFill>
              </a:rPr>
              <a:t>Aliken</a:t>
            </a:r>
            <a:r>
              <a:rPr lang="zh-CN" altLang="en-US" sz="2800" dirty="0" smtClean="0">
                <a:solidFill>
                  <a:srgbClr val="0070C0"/>
                </a:solidFill>
              </a:rPr>
              <a:t>的领导下建造了一台巨型计算机，命名为</a:t>
            </a:r>
            <a:r>
              <a:rPr lang="en-US" altLang="zh-CN" sz="2800" dirty="0" smtClean="0">
                <a:solidFill>
                  <a:srgbClr val="0070C0"/>
                </a:solidFill>
              </a:rPr>
              <a:t>Mark I</a:t>
            </a:r>
            <a:r>
              <a:rPr lang="zh-CN" altLang="en-US" sz="2800" dirty="0" smtClean="0">
                <a:solidFill>
                  <a:srgbClr val="0070C0"/>
                </a:solidFill>
              </a:rPr>
              <a:t>。</a:t>
            </a:r>
            <a:endParaRPr lang="en-US" altLang="zh-CN" sz="2800" dirty="0" smtClean="0">
              <a:solidFill>
                <a:srgbClr val="0070C0"/>
              </a:solidFill>
            </a:endParaRPr>
          </a:p>
          <a:p>
            <a:pPr marL="82296" indent="0">
              <a:buNone/>
            </a:pPr>
            <a:endParaRPr lang="en-US" altLang="zh-CN" sz="2400" dirty="0" smtClean="0">
              <a:solidFill>
                <a:srgbClr val="0070C0"/>
              </a:solidFill>
            </a:endParaRPr>
          </a:p>
        </p:txBody>
      </p:sp>
    </p:spTree>
    <p:extLst>
      <p:ext uri="{BB962C8B-B14F-4D97-AF65-F5344CB8AC3E}">
        <p14:creationId xmlns:p14="http://schemas.microsoft.com/office/powerpoint/2010/main" val="30339868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en-US" altLang="zh-CN" sz="2400" dirty="0" smtClean="0">
                <a:solidFill>
                  <a:srgbClr val="0070C0"/>
                </a:solidFill>
              </a:rPr>
              <a:t>1946</a:t>
            </a:r>
            <a:r>
              <a:rPr lang="zh-CN" altLang="en-US" sz="2400" dirty="0" smtClean="0">
                <a:solidFill>
                  <a:srgbClr val="0070C0"/>
                </a:solidFill>
              </a:rPr>
              <a:t>年，</a:t>
            </a:r>
            <a:r>
              <a:rPr lang="en-US" altLang="zh-CN" sz="2400" dirty="0" smtClean="0">
                <a:solidFill>
                  <a:srgbClr val="0070C0"/>
                </a:solidFill>
              </a:rPr>
              <a:t>ENIAC</a:t>
            </a:r>
            <a:r>
              <a:rPr lang="zh-CN" altLang="en-US" sz="2400" dirty="0" smtClean="0">
                <a:solidFill>
                  <a:srgbClr val="0070C0"/>
                </a:solidFill>
              </a:rPr>
              <a:t>（</a:t>
            </a:r>
            <a:endParaRPr lang="en-US" altLang="zh-CN" sz="2400" dirty="0" smtClean="0">
              <a:solidFill>
                <a:srgbClr val="0070C0"/>
              </a:solidFill>
            </a:endParaRPr>
          </a:p>
          <a:p>
            <a:pPr marL="82296" indent="0">
              <a:buNone/>
            </a:pPr>
            <a:r>
              <a:rPr lang="en-US" altLang="zh-CN" sz="2400" dirty="0" smtClean="0">
                <a:solidFill>
                  <a:srgbClr val="0070C0"/>
                </a:solidFill>
              </a:rPr>
              <a:t>The  </a:t>
            </a:r>
            <a:r>
              <a:rPr lang="en-US" altLang="zh-CN" sz="2400" dirty="0" err="1" smtClean="0">
                <a:solidFill>
                  <a:srgbClr val="0070C0"/>
                </a:solidFill>
              </a:rPr>
              <a:t>Eletroncic</a:t>
            </a:r>
            <a:r>
              <a:rPr lang="en-US" altLang="zh-CN" sz="2400" dirty="0" smtClean="0">
                <a:solidFill>
                  <a:srgbClr val="0070C0"/>
                </a:solidFill>
              </a:rPr>
              <a:t> </a:t>
            </a:r>
          </a:p>
          <a:p>
            <a:pPr marL="82296" indent="0">
              <a:buNone/>
            </a:pPr>
            <a:r>
              <a:rPr lang="en-US" altLang="zh-CN" sz="2400" dirty="0" smtClean="0">
                <a:solidFill>
                  <a:srgbClr val="0070C0"/>
                </a:solidFill>
              </a:rPr>
              <a:t>Numerical Integrator</a:t>
            </a:r>
          </a:p>
          <a:p>
            <a:pPr marL="82296" indent="0">
              <a:buNone/>
            </a:pPr>
            <a:r>
              <a:rPr lang="en-US" altLang="zh-CN" sz="2400" dirty="0" smtClean="0">
                <a:solidFill>
                  <a:srgbClr val="0070C0"/>
                </a:solidFill>
              </a:rPr>
              <a:t> and Computer</a:t>
            </a:r>
            <a:r>
              <a:rPr lang="zh-CN" altLang="en-US" sz="2400" dirty="0" smtClean="0">
                <a:solidFill>
                  <a:srgbClr val="0070C0"/>
                </a:solidFill>
              </a:rPr>
              <a:t>），</a:t>
            </a:r>
            <a:endParaRPr lang="en-US" altLang="zh-CN" sz="2400" dirty="0" smtClean="0">
              <a:solidFill>
                <a:srgbClr val="0070C0"/>
              </a:solidFill>
            </a:endParaRPr>
          </a:p>
          <a:p>
            <a:pPr marL="82296" indent="0">
              <a:buNone/>
            </a:pPr>
            <a:r>
              <a:rPr lang="zh-CN" altLang="en-US" sz="2400" dirty="0" smtClean="0">
                <a:solidFill>
                  <a:srgbClr val="0070C0"/>
                </a:solidFill>
              </a:rPr>
              <a:t>第一台通用的、完</a:t>
            </a:r>
            <a:endParaRPr lang="en-US" altLang="zh-CN" sz="2400" dirty="0" smtClean="0">
              <a:solidFill>
                <a:srgbClr val="0070C0"/>
              </a:solidFill>
            </a:endParaRPr>
          </a:p>
          <a:p>
            <a:pPr marL="82296" indent="0">
              <a:buNone/>
            </a:pPr>
            <a:r>
              <a:rPr lang="zh-CN" altLang="en-US" sz="2400" dirty="0" smtClean="0">
                <a:solidFill>
                  <a:srgbClr val="0070C0"/>
                </a:solidFill>
              </a:rPr>
              <a:t>全电子化的计算机。</a:t>
            </a:r>
            <a:endParaRPr lang="zh-CN" altLang="en-US" sz="2400" dirty="0">
              <a:solidFill>
                <a:srgbClr val="0070C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991" y="1556791"/>
            <a:ext cx="4480917" cy="4713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30332"/>
            <a:ext cx="32131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7405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、计算机的诞生</a:t>
            </a:r>
            <a:endParaRPr lang="zh-CN" altLang="en-US" dirty="0"/>
          </a:p>
        </p:txBody>
      </p:sp>
      <p:sp>
        <p:nvSpPr>
          <p:cNvPr id="3" name="内容占位符 2"/>
          <p:cNvSpPr>
            <a:spLocks noGrp="1"/>
          </p:cNvSpPr>
          <p:nvPr>
            <p:ph idx="1"/>
          </p:nvPr>
        </p:nvSpPr>
        <p:spPr/>
        <p:txBody>
          <a:bodyPr>
            <a:normAutofit/>
          </a:bodyPr>
          <a:lstStyle/>
          <a:p>
            <a:pPr marL="82296" indent="0">
              <a:buNone/>
            </a:pPr>
            <a:r>
              <a:rPr lang="en-US" altLang="zh-CN" sz="2800" dirty="0" smtClean="0">
                <a:solidFill>
                  <a:srgbClr val="0070C0"/>
                </a:solidFill>
              </a:rPr>
              <a:t>1950</a:t>
            </a:r>
            <a:r>
              <a:rPr lang="zh-CN" altLang="en-US" sz="2800" dirty="0" smtClean="0">
                <a:solidFill>
                  <a:srgbClr val="0070C0"/>
                </a:solidFill>
              </a:rPr>
              <a:t>年以后出现的计算机差不多都基于冯</a:t>
            </a:r>
            <a:r>
              <a:rPr lang="en-US" altLang="zh-CN" sz="2800" dirty="0" smtClean="0">
                <a:solidFill>
                  <a:srgbClr val="0070C0"/>
                </a:solidFill>
              </a:rPr>
              <a:t>•</a:t>
            </a:r>
            <a:r>
              <a:rPr lang="zh-CN" altLang="en-US" sz="2800" dirty="0" smtClean="0">
                <a:solidFill>
                  <a:srgbClr val="0070C0"/>
                </a:solidFill>
              </a:rPr>
              <a:t>诺依曼模型，虽然它们变得速度更快，体积更小，价格更便宜，但是原理</a:t>
            </a:r>
            <a:endParaRPr lang="en-US" altLang="zh-CN" sz="2800" dirty="0" smtClean="0">
              <a:solidFill>
                <a:srgbClr val="0070C0"/>
              </a:solidFill>
            </a:endParaRPr>
          </a:p>
          <a:p>
            <a:pPr marL="82296" indent="0">
              <a:buNone/>
            </a:pPr>
            <a:r>
              <a:rPr lang="zh-CN" altLang="en-US" sz="2800" dirty="0" smtClean="0">
                <a:solidFill>
                  <a:srgbClr val="0070C0"/>
                </a:solidFill>
              </a:rPr>
              <a:t>几乎是相同的。</a:t>
            </a:r>
            <a:endParaRPr lang="en-US" altLang="zh-CN" sz="2800" dirty="0" smtClean="0">
              <a:solidFill>
                <a:srgbClr val="0070C0"/>
              </a:solidFill>
            </a:endParaRPr>
          </a:p>
          <a:p>
            <a:pPr marL="82296" indent="0">
              <a:buNone/>
            </a:pPr>
            <a:r>
              <a:rPr lang="zh-CN" altLang="en-US" sz="2800" b="1" dirty="0" smtClean="0"/>
              <a:t>主要成果</a:t>
            </a:r>
            <a:endParaRPr lang="en-US" altLang="zh-CN" sz="2800" b="1" dirty="0" smtClean="0"/>
          </a:p>
          <a:p>
            <a:pPr marL="82296" indent="0">
              <a:buNone/>
            </a:pPr>
            <a:r>
              <a:rPr lang="zh-CN" altLang="en-US" sz="2400" dirty="0" smtClean="0">
                <a:solidFill>
                  <a:srgbClr val="0070C0"/>
                </a:solidFill>
              </a:rPr>
              <a:t>第一台基于冯氏思想的计算</a:t>
            </a:r>
            <a:endParaRPr lang="en-US" altLang="zh-CN" sz="2400" dirty="0" smtClean="0">
              <a:solidFill>
                <a:srgbClr val="0070C0"/>
              </a:solidFill>
            </a:endParaRPr>
          </a:p>
          <a:p>
            <a:pPr marL="82296" indent="0">
              <a:buNone/>
            </a:pPr>
            <a:r>
              <a:rPr lang="zh-CN" altLang="en-US" sz="2400" dirty="0" smtClean="0">
                <a:solidFill>
                  <a:srgbClr val="0070C0"/>
                </a:solidFill>
              </a:rPr>
              <a:t>机于</a:t>
            </a:r>
            <a:r>
              <a:rPr lang="en-US" altLang="zh-CN" sz="2400" dirty="0" smtClean="0">
                <a:solidFill>
                  <a:srgbClr val="0070C0"/>
                </a:solidFill>
              </a:rPr>
              <a:t>1950</a:t>
            </a:r>
            <a:r>
              <a:rPr lang="zh-CN" altLang="en-US" sz="2400" dirty="0" smtClean="0">
                <a:solidFill>
                  <a:srgbClr val="0070C0"/>
                </a:solidFill>
              </a:rPr>
              <a:t>年在宾夕法尼亚大</a:t>
            </a:r>
            <a:endParaRPr lang="en-US" altLang="zh-CN" sz="2400" dirty="0" smtClean="0">
              <a:solidFill>
                <a:srgbClr val="0070C0"/>
              </a:solidFill>
            </a:endParaRPr>
          </a:p>
          <a:p>
            <a:pPr marL="82296" indent="0">
              <a:buNone/>
            </a:pPr>
            <a:r>
              <a:rPr lang="zh-CN" altLang="en-US" sz="2400" dirty="0" smtClean="0">
                <a:solidFill>
                  <a:srgbClr val="0070C0"/>
                </a:solidFill>
              </a:rPr>
              <a:t>学诞生，名为</a:t>
            </a:r>
            <a:r>
              <a:rPr lang="en-US" altLang="zh-CN" sz="2400" dirty="0" smtClean="0">
                <a:solidFill>
                  <a:srgbClr val="0070C0"/>
                </a:solidFill>
              </a:rPr>
              <a:t>EDVAC</a:t>
            </a:r>
            <a:r>
              <a:rPr lang="zh-CN" altLang="en-US" sz="2400" dirty="0" smtClean="0">
                <a:solidFill>
                  <a:srgbClr val="0070C0"/>
                </a:solidFill>
              </a:rPr>
              <a:t>。</a:t>
            </a:r>
            <a:endParaRPr lang="en-US" altLang="zh-CN" sz="2400" dirty="0" smtClean="0">
              <a:solidFill>
                <a:srgbClr val="0070C0"/>
              </a:solidFill>
            </a:endParaRPr>
          </a:p>
          <a:p>
            <a:pPr marL="82296" indent="0">
              <a:buNone/>
            </a:pPr>
            <a:r>
              <a:rPr lang="zh-CN" altLang="en-US" sz="2400" dirty="0" smtClean="0">
                <a:solidFill>
                  <a:srgbClr val="0070C0"/>
                </a:solidFill>
              </a:rPr>
              <a:t>完成新任务，只需重新编程</a:t>
            </a:r>
            <a:endParaRPr lang="en-US" altLang="zh-CN" sz="2400" dirty="0" smtClean="0">
              <a:solidFill>
                <a:srgbClr val="0070C0"/>
              </a:solidFill>
            </a:endParaRPr>
          </a:p>
          <a:p>
            <a:pPr marL="82296" indent="0">
              <a:buNone/>
            </a:pPr>
            <a:r>
              <a:rPr lang="zh-CN" altLang="en-US" sz="2400" dirty="0" smtClean="0">
                <a:solidFill>
                  <a:srgbClr val="0070C0"/>
                </a:solidFill>
              </a:rPr>
              <a:t>，无须改变布线。</a:t>
            </a:r>
            <a:endParaRPr lang="en-US" altLang="zh-CN" sz="2400" dirty="0" smtClean="0">
              <a:solidFill>
                <a:srgbClr val="0070C0"/>
              </a:solidFill>
            </a:endParaRPr>
          </a:p>
          <a:p>
            <a:pPr marL="82296" indent="0">
              <a:buNone/>
            </a:pPr>
            <a:endParaRPr lang="en-US" altLang="zh-CN" sz="2400" b="1" dirty="0" smtClean="0"/>
          </a:p>
          <a:p>
            <a:pPr marL="82296" indent="0">
              <a:buNone/>
            </a:pPr>
            <a:endParaRPr lang="zh-CN" altLang="en-US"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092" y="2564904"/>
            <a:ext cx="3720113"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737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计算机的发展</a:t>
            </a:r>
            <a:endParaRPr lang="zh-CN" altLang="en-US" dirty="0"/>
          </a:p>
        </p:txBody>
      </p:sp>
      <p:sp>
        <p:nvSpPr>
          <p:cNvPr id="3" name="内容占位符 2"/>
          <p:cNvSpPr>
            <a:spLocks noGrp="1"/>
          </p:cNvSpPr>
          <p:nvPr>
            <p:ph idx="1"/>
          </p:nvPr>
        </p:nvSpPr>
        <p:spPr>
          <a:xfrm>
            <a:off x="1435608" y="1447800"/>
            <a:ext cx="7498080" cy="5410200"/>
          </a:xfrm>
        </p:spPr>
        <p:txBody>
          <a:bodyPr>
            <a:normAutofit/>
          </a:bodyPr>
          <a:lstStyle/>
          <a:p>
            <a:pPr>
              <a:buFont typeface="Wingdings" panose="05000000000000000000" pitchFamily="2" charset="2"/>
              <a:buChar char="l"/>
            </a:pPr>
            <a:r>
              <a:rPr lang="zh-CN" altLang="en-US" sz="2800" dirty="0" smtClean="0">
                <a:solidFill>
                  <a:schemeClr val="accent4">
                    <a:lumMod val="50000"/>
                  </a:schemeClr>
                </a:solidFill>
              </a:rPr>
              <a:t>第一代（</a:t>
            </a:r>
            <a:r>
              <a:rPr lang="en-US" altLang="zh-CN" sz="2800" dirty="0" smtClean="0">
                <a:solidFill>
                  <a:schemeClr val="accent4">
                    <a:lumMod val="50000"/>
                  </a:schemeClr>
                </a:solidFill>
              </a:rPr>
              <a:t>1950~1959</a:t>
            </a:r>
            <a:r>
              <a:rPr lang="zh-CN" altLang="en-US" sz="2800" dirty="0" smtClean="0">
                <a:solidFill>
                  <a:schemeClr val="accent4">
                    <a:lumMod val="50000"/>
                  </a:schemeClr>
                </a:solidFill>
              </a:rPr>
              <a:t>年）</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主要特征：使用真空管作为电子器件，</a:t>
            </a:r>
            <a:endParaRPr lang="en-US" altLang="zh-CN" sz="2400" dirty="0" smtClean="0">
              <a:solidFill>
                <a:srgbClr val="0070C0"/>
              </a:solidFill>
            </a:endParaRPr>
          </a:p>
          <a:p>
            <a:pPr marL="82296" indent="0">
              <a:buNone/>
            </a:pPr>
            <a:r>
              <a:rPr lang="zh-CN" altLang="en-US" sz="2400" dirty="0" smtClean="0">
                <a:solidFill>
                  <a:srgbClr val="0070C0"/>
                </a:solidFill>
              </a:rPr>
              <a:t>水银延迟线、静电存储管等作为存储器，</a:t>
            </a:r>
            <a:endParaRPr lang="en-US" altLang="zh-CN" sz="2400" dirty="0" smtClean="0">
              <a:solidFill>
                <a:srgbClr val="0070C0"/>
              </a:solidFill>
            </a:endParaRPr>
          </a:p>
          <a:p>
            <a:pPr marL="82296" indent="0">
              <a:buNone/>
            </a:pPr>
            <a:r>
              <a:rPr lang="zh-CN" altLang="en-US" sz="2400" dirty="0" smtClean="0">
                <a:solidFill>
                  <a:srgbClr val="0070C0"/>
                </a:solidFill>
              </a:rPr>
              <a:t>输入输出主要采用穿孔纸带或卡片。软</a:t>
            </a:r>
            <a:endParaRPr lang="en-US" altLang="zh-CN" sz="2400" dirty="0" smtClean="0">
              <a:solidFill>
                <a:srgbClr val="0070C0"/>
              </a:solidFill>
            </a:endParaRPr>
          </a:p>
          <a:p>
            <a:pPr marL="82296" indent="0">
              <a:buNone/>
            </a:pPr>
            <a:r>
              <a:rPr lang="zh-CN" altLang="en-US" sz="2400" dirty="0" smtClean="0">
                <a:solidFill>
                  <a:srgbClr val="0070C0"/>
                </a:solidFill>
              </a:rPr>
              <a:t>件还处于初始阶段，程序设计语言为机</a:t>
            </a:r>
            <a:endParaRPr lang="en-US" altLang="zh-CN" sz="2400" dirty="0" smtClean="0">
              <a:solidFill>
                <a:srgbClr val="0070C0"/>
              </a:solidFill>
            </a:endParaRPr>
          </a:p>
          <a:p>
            <a:pPr marL="82296" indent="0">
              <a:buNone/>
            </a:pPr>
            <a:r>
              <a:rPr lang="zh-CN" altLang="en-US" sz="2400" dirty="0" smtClean="0">
                <a:solidFill>
                  <a:srgbClr val="0070C0"/>
                </a:solidFill>
              </a:rPr>
              <a:t>器语言。</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运算速度：几千到几万次每秒</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代表产品：</a:t>
            </a:r>
            <a:r>
              <a:rPr lang="en-US" altLang="zh-CN" sz="2400" dirty="0" smtClean="0">
                <a:solidFill>
                  <a:srgbClr val="0070C0"/>
                </a:solidFill>
              </a:rPr>
              <a:t>ENIAC</a:t>
            </a:r>
            <a:r>
              <a:rPr lang="zh-CN" altLang="en-US" sz="2400" dirty="0" smtClean="0">
                <a:solidFill>
                  <a:srgbClr val="0070C0"/>
                </a:solidFill>
              </a:rPr>
              <a:t>、</a:t>
            </a:r>
            <a:r>
              <a:rPr lang="en-US" altLang="zh-CN" sz="2400" dirty="0" smtClean="0">
                <a:solidFill>
                  <a:srgbClr val="0070C0"/>
                </a:solidFill>
              </a:rPr>
              <a:t>IBM650</a:t>
            </a:r>
            <a:r>
              <a:rPr lang="zh-CN" altLang="en-US" sz="2400" dirty="0" smtClean="0">
                <a:solidFill>
                  <a:srgbClr val="0070C0"/>
                </a:solidFill>
              </a:rPr>
              <a:t>（小型机）、</a:t>
            </a:r>
            <a:r>
              <a:rPr lang="en-US" altLang="zh-CN" sz="2400" dirty="0" smtClean="0">
                <a:solidFill>
                  <a:srgbClr val="0070C0"/>
                </a:solidFill>
              </a:rPr>
              <a:t>IBM709</a:t>
            </a:r>
            <a:r>
              <a:rPr lang="zh-CN" altLang="en-US" sz="2400" dirty="0" smtClean="0">
                <a:solidFill>
                  <a:srgbClr val="0070C0"/>
                </a:solidFill>
              </a:rPr>
              <a:t>（大型机等）</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特点：存储量小、体积大、耗电多、运算速度低、成本高、使用不方便</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用途：主要用于军事和科学研究</a:t>
            </a:r>
            <a:endParaRPr lang="en-US" altLang="zh-CN" sz="2400" dirty="0" smtClean="0">
              <a:solidFill>
                <a:srgbClr val="0070C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200" y="1772816"/>
            <a:ext cx="1981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00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149552"/>
          </a:xfrm>
        </p:spPr>
        <p:txBody>
          <a:bodyPr>
            <a:normAutofit lnSpcReduction="10000"/>
          </a:bodyPr>
          <a:lstStyle/>
          <a:p>
            <a:pPr>
              <a:buFont typeface="Wingdings" panose="05000000000000000000" pitchFamily="2" charset="2"/>
              <a:buChar char="l"/>
            </a:pPr>
            <a:r>
              <a:rPr lang="zh-CN" altLang="en-US" sz="2800" dirty="0" smtClean="0">
                <a:solidFill>
                  <a:schemeClr val="accent4">
                    <a:lumMod val="50000"/>
                  </a:schemeClr>
                </a:solidFill>
              </a:rPr>
              <a:t>第二代（</a:t>
            </a:r>
            <a:r>
              <a:rPr lang="en-US" altLang="zh-CN" sz="2800" dirty="0" smtClean="0">
                <a:solidFill>
                  <a:schemeClr val="accent4">
                    <a:lumMod val="50000"/>
                  </a:schemeClr>
                </a:solidFill>
              </a:rPr>
              <a:t>1959~1965</a:t>
            </a:r>
            <a:r>
              <a:rPr lang="zh-CN" altLang="en-US" sz="2800" dirty="0" smtClean="0">
                <a:solidFill>
                  <a:schemeClr val="accent4">
                    <a:lumMod val="50000"/>
                  </a:schemeClr>
                </a:solidFill>
              </a:rPr>
              <a:t>年）</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主要特征：使用晶体管作为电子</a:t>
            </a:r>
            <a:endParaRPr lang="en-US" altLang="zh-CN" sz="2400" dirty="0" smtClean="0">
              <a:solidFill>
                <a:srgbClr val="0070C0"/>
              </a:solidFill>
            </a:endParaRPr>
          </a:p>
          <a:p>
            <a:pPr marL="82296" indent="0">
              <a:buNone/>
            </a:pPr>
            <a:r>
              <a:rPr lang="zh-CN" altLang="en-US" sz="2400" dirty="0" smtClean="0">
                <a:solidFill>
                  <a:srgbClr val="0070C0"/>
                </a:solidFill>
              </a:rPr>
              <a:t>器件，用磁芯和磁鼓作存储器，输</a:t>
            </a:r>
            <a:endParaRPr lang="en-US" altLang="zh-CN" sz="2400" dirty="0" smtClean="0">
              <a:solidFill>
                <a:srgbClr val="0070C0"/>
              </a:solidFill>
            </a:endParaRPr>
          </a:p>
          <a:p>
            <a:pPr marL="82296" indent="0">
              <a:buNone/>
            </a:pPr>
            <a:r>
              <a:rPr lang="zh-CN" altLang="en-US" sz="2400" dirty="0" smtClean="0">
                <a:solidFill>
                  <a:srgbClr val="0070C0"/>
                </a:solidFill>
              </a:rPr>
              <a:t>入输出主要采用磁带和磁盘。出现</a:t>
            </a:r>
            <a:endParaRPr lang="en-US" altLang="zh-CN" sz="2400" dirty="0" smtClean="0">
              <a:solidFill>
                <a:srgbClr val="0070C0"/>
              </a:solidFill>
            </a:endParaRPr>
          </a:p>
          <a:p>
            <a:pPr marL="82296" indent="0">
              <a:buNone/>
            </a:pPr>
            <a:r>
              <a:rPr lang="zh-CN" altLang="en-US" sz="2400" dirty="0" smtClean="0">
                <a:solidFill>
                  <a:srgbClr val="0070C0"/>
                </a:solidFill>
              </a:rPr>
              <a:t>了汇编语言和高级程序设计语言</a:t>
            </a:r>
            <a:endParaRPr lang="en-US" altLang="zh-CN" sz="2400" dirty="0" smtClean="0">
              <a:solidFill>
                <a:srgbClr val="0070C0"/>
              </a:solidFill>
            </a:endParaRPr>
          </a:p>
          <a:p>
            <a:pPr marL="82296" indent="0">
              <a:buNone/>
            </a:pPr>
            <a:r>
              <a:rPr lang="zh-CN" altLang="en-US" sz="2400" dirty="0" smtClean="0">
                <a:solidFill>
                  <a:srgbClr val="0070C0"/>
                </a:solidFill>
              </a:rPr>
              <a:t>（</a:t>
            </a:r>
            <a:r>
              <a:rPr lang="en-US" altLang="zh-CN" sz="2400" dirty="0" smtClean="0">
                <a:solidFill>
                  <a:srgbClr val="0070C0"/>
                </a:solidFill>
              </a:rPr>
              <a:t>Fortran</a:t>
            </a:r>
            <a:r>
              <a:rPr lang="zh-CN" altLang="en-US" sz="2400" dirty="0" smtClean="0">
                <a:solidFill>
                  <a:srgbClr val="0070C0"/>
                </a:solidFill>
              </a:rPr>
              <a:t>和</a:t>
            </a:r>
            <a:r>
              <a:rPr lang="en-US" altLang="zh-CN" sz="2400" dirty="0" smtClean="0">
                <a:solidFill>
                  <a:srgbClr val="0070C0"/>
                </a:solidFill>
              </a:rPr>
              <a:t>Cobol</a:t>
            </a:r>
            <a:r>
              <a:rPr lang="zh-CN" altLang="en-US" sz="2400" dirty="0" smtClean="0">
                <a:solidFill>
                  <a:srgbClr val="0070C0"/>
                </a:solidFill>
              </a:rPr>
              <a:t>）。</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运算速度：几十万次每秒</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代表产品：</a:t>
            </a:r>
            <a:r>
              <a:rPr lang="en-US" altLang="zh-CN" sz="2400" dirty="0" smtClean="0">
                <a:solidFill>
                  <a:srgbClr val="0070C0"/>
                </a:solidFill>
              </a:rPr>
              <a:t>IBM7090</a:t>
            </a:r>
            <a:r>
              <a:rPr lang="zh-CN" altLang="en-US" sz="2400" dirty="0" smtClean="0">
                <a:solidFill>
                  <a:srgbClr val="0070C0"/>
                </a:solidFill>
              </a:rPr>
              <a:t>、</a:t>
            </a:r>
            <a:r>
              <a:rPr lang="en-US" altLang="zh-CN" sz="2400" dirty="0" smtClean="0">
                <a:solidFill>
                  <a:srgbClr val="0070C0"/>
                </a:solidFill>
              </a:rPr>
              <a:t>IBM7094</a:t>
            </a:r>
            <a:r>
              <a:rPr lang="zh-CN" altLang="en-US" sz="2400" dirty="0" smtClean="0">
                <a:solidFill>
                  <a:srgbClr val="0070C0"/>
                </a:solidFill>
              </a:rPr>
              <a:t>、</a:t>
            </a:r>
            <a:r>
              <a:rPr lang="en-US" altLang="zh-CN" sz="2400" dirty="0" smtClean="0">
                <a:solidFill>
                  <a:srgbClr val="0070C0"/>
                </a:solidFill>
              </a:rPr>
              <a:t>IBM7040</a:t>
            </a:r>
          </a:p>
          <a:p>
            <a:pPr>
              <a:buFont typeface="Wingdings" panose="05000000000000000000" pitchFamily="2" charset="2"/>
              <a:buChar char="Ø"/>
            </a:pPr>
            <a:r>
              <a:rPr lang="zh-CN" altLang="en-US" sz="2400" dirty="0" smtClean="0">
                <a:solidFill>
                  <a:srgbClr val="0070C0"/>
                </a:solidFill>
              </a:rPr>
              <a:t>特点：体积大大缩小、耗电少、运算速度加快、内存容量增加、价格有所降低。</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用途：用于军事和科学研究外，还用于数据处理和事务处理，并逐渐用于工业控制。</a:t>
            </a:r>
            <a:endParaRPr lang="zh-CN" altLang="en-US" sz="2400" dirty="0">
              <a:solidFill>
                <a:srgbClr val="0070C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985279"/>
            <a:ext cx="26638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591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smtClean="0">
                <a:solidFill>
                  <a:schemeClr val="accent4">
                    <a:lumMod val="50000"/>
                  </a:schemeClr>
                </a:solidFill>
              </a:rPr>
              <a:t>第三代（</a:t>
            </a:r>
            <a:r>
              <a:rPr lang="en-US" altLang="zh-CN" sz="2800" dirty="0" smtClean="0">
                <a:solidFill>
                  <a:schemeClr val="accent4">
                    <a:lumMod val="50000"/>
                  </a:schemeClr>
                </a:solidFill>
              </a:rPr>
              <a:t>1965~1975</a:t>
            </a:r>
            <a:r>
              <a:rPr lang="zh-CN" altLang="en-US" sz="2800" dirty="0" smtClean="0">
                <a:solidFill>
                  <a:schemeClr val="accent4">
                    <a:lumMod val="50000"/>
                  </a:schemeClr>
                </a:solidFill>
              </a:rPr>
              <a:t>年）</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主要特征：中、小规模集成电路代替</a:t>
            </a:r>
            <a:endParaRPr lang="en-US" altLang="zh-CN" sz="2400" dirty="0" smtClean="0">
              <a:solidFill>
                <a:srgbClr val="0070C0"/>
              </a:solidFill>
            </a:endParaRPr>
          </a:p>
          <a:p>
            <a:pPr marL="82296" indent="0">
              <a:buNone/>
            </a:pPr>
            <a:r>
              <a:rPr lang="zh-CN" altLang="en-US" sz="2400" dirty="0" smtClean="0">
                <a:solidFill>
                  <a:srgbClr val="0070C0"/>
                </a:solidFill>
              </a:rPr>
              <a:t>了分立元件晶体管，半导体存储器。操</a:t>
            </a:r>
            <a:endParaRPr lang="en-US" altLang="zh-CN" sz="2400" dirty="0" smtClean="0">
              <a:solidFill>
                <a:srgbClr val="0070C0"/>
              </a:solidFill>
            </a:endParaRPr>
          </a:p>
          <a:p>
            <a:pPr marL="82296" indent="0">
              <a:buNone/>
            </a:pPr>
            <a:r>
              <a:rPr lang="zh-CN" altLang="en-US" sz="2400" dirty="0" smtClean="0">
                <a:solidFill>
                  <a:srgbClr val="0070C0"/>
                </a:solidFill>
              </a:rPr>
              <a:t>作系统有了很大发展，出现了结构化、</a:t>
            </a:r>
            <a:endParaRPr lang="en-US" altLang="zh-CN" sz="2400" dirty="0" smtClean="0">
              <a:solidFill>
                <a:srgbClr val="0070C0"/>
              </a:solidFill>
            </a:endParaRPr>
          </a:p>
          <a:p>
            <a:pPr marL="82296" indent="0">
              <a:buNone/>
            </a:pPr>
            <a:r>
              <a:rPr lang="zh-CN" altLang="en-US" sz="2400" dirty="0" smtClean="0">
                <a:solidFill>
                  <a:srgbClr val="0070C0"/>
                </a:solidFill>
              </a:rPr>
              <a:t>模块化程序设计方法。</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运算速度：上千万次每秒</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代表产品：</a:t>
            </a:r>
            <a:r>
              <a:rPr lang="en-US" altLang="zh-CN" sz="2400" dirty="0" smtClean="0">
                <a:solidFill>
                  <a:srgbClr val="0070C0"/>
                </a:solidFill>
              </a:rPr>
              <a:t>IBM360</a:t>
            </a:r>
          </a:p>
          <a:p>
            <a:pPr>
              <a:buFont typeface="Wingdings" panose="05000000000000000000" pitchFamily="2" charset="2"/>
              <a:buChar char="Ø"/>
            </a:pPr>
            <a:r>
              <a:rPr lang="zh-CN" altLang="en-US" sz="2400" dirty="0" smtClean="0">
                <a:solidFill>
                  <a:srgbClr val="0070C0"/>
                </a:solidFill>
              </a:rPr>
              <a:t>特点：集成电路体积更小，功耗更低，可靠性更高。还没有微处理器。</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用途：科学计算、数据处理、实时控制等。</a:t>
            </a:r>
            <a:endParaRPr lang="zh-CN" altLang="en-US" sz="2400" dirty="0">
              <a:solidFill>
                <a:srgbClr val="0070C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916832"/>
            <a:ext cx="2209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694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581600"/>
          </a:xfrm>
        </p:spPr>
        <p:txBody>
          <a:bodyPr>
            <a:normAutofit lnSpcReduction="10000"/>
          </a:bodyPr>
          <a:lstStyle/>
          <a:p>
            <a:pPr>
              <a:buFont typeface="Wingdings" panose="05000000000000000000" pitchFamily="2" charset="2"/>
              <a:buChar char="l"/>
            </a:pPr>
            <a:r>
              <a:rPr lang="zh-CN" altLang="en-US" sz="2800" dirty="0" smtClean="0">
                <a:solidFill>
                  <a:schemeClr val="accent4">
                    <a:lumMod val="50000"/>
                  </a:schemeClr>
                </a:solidFill>
              </a:rPr>
              <a:t>第四代（</a:t>
            </a:r>
            <a:r>
              <a:rPr lang="en-US" altLang="zh-CN" sz="2800" dirty="0" smtClean="0">
                <a:solidFill>
                  <a:schemeClr val="accent4">
                    <a:lumMod val="50000"/>
                  </a:schemeClr>
                </a:solidFill>
              </a:rPr>
              <a:t>1975~1985</a:t>
            </a:r>
            <a:r>
              <a:rPr lang="zh-CN" altLang="en-US" sz="2800" dirty="0" smtClean="0">
                <a:solidFill>
                  <a:schemeClr val="accent4">
                    <a:lumMod val="50000"/>
                  </a:schemeClr>
                </a:solidFill>
              </a:rPr>
              <a:t>年）</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主要特征：采用大规模、超大规模集成电路作为主要功能部件，半导体集成电路作主存储器，外存储器采用大容量软、硬磁盘，还引入光盘、虚拟存储技术，软件配置丰富。</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运算速度：几百万至</a:t>
            </a:r>
            <a:endParaRPr lang="en-US" altLang="zh-CN" sz="2400" dirty="0" smtClean="0">
              <a:solidFill>
                <a:srgbClr val="0070C0"/>
              </a:solidFill>
            </a:endParaRPr>
          </a:p>
          <a:p>
            <a:pPr marL="82296" indent="0">
              <a:buNone/>
            </a:pPr>
            <a:r>
              <a:rPr lang="zh-CN" altLang="en-US" sz="2400" dirty="0" smtClean="0">
                <a:solidFill>
                  <a:srgbClr val="0070C0"/>
                </a:solidFill>
              </a:rPr>
              <a:t>万亿次</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代表产品：</a:t>
            </a:r>
            <a:r>
              <a:rPr lang="en-US" altLang="zh-CN" sz="2400" dirty="0" smtClean="0">
                <a:solidFill>
                  <a:srgbClr val="0070C0"/>
                </a:solidFill>
              </a:rPr>
              <a:t>IBM370</a:t>
            </a:r>
            <a:r>
              <a:rPr lang="zh-CN" altLang="en-US" sz="2400" dirty="0" smtClean="0">
                <a:solidFill>
                  <a:srgbClr val="0070C0"/>
                </a:solidFill>
              </a:rPr>
              <a:t>系</a:t>
            </a:r>
            <a:endParaRPr lang="en-US" altLang="zh-CN" sz="2400" dirty="0" smtClean="0">
              <a:solidFill>
                <a:srgbClr val="0070C0"/>
              </a:solidFill>
            </a:endParaRPr>
          </a:p>
          <a:p>
            <a:pPr marL="82296" indent="0">
              <a:buNone/>
            </a:pPr>
            <a:r>
              <a:rPr lang="zh-CN" altLang="en-US" sz="2400" dirty="0" smtClean="0">
                <a:solidFill>
                  <a:srgbClr val="0070C0"/>
                </a:solidFill>
              </a:rPr>
              <a:t>列（大型机）、</a:t>
            </a:r>
            <a:r>
              <a:rPr lang="en-US" altLang="zh-CN" sz="2400" dirty="0" smtClean="0">
                <a:solidFill>
                  <a:srgbClr val="0070C0"/>
                </a:solidFill>
              </a:rPr>
              <a:t>IBM</a:t>
            </a:r>
          </a:p>
          <a:p>
            <a:pPr marL="82296" indent="0">
              <a:buNone/>
            </a:pPr>
            <a:r>
              <a:rPr lang="en-US" altLang="zh-CN" sz="2400" dirty="0" smtClean="0">
                <a:solidFill>
                  <a:srgbClr val="0070C0"/>
                </a:solidFill>
              </a:rPr>
              <a:t>4300</a:t>
            </a:r>
            <a:r>
              <a:rPr lang="zh-CN" altLang="en-US" sz="2400" dirty="0" smtClean="0">
                <a:solidFill>
                  <a:srgbClr val="0070C0"/>
                </a:solidFill>
              </a:rPr>
              <a:t>系列</a:t>
            </a:r>
            <a:r>
              <a:rPr lang="en-US" altLang="zh-CN" sz="2400" dirty="0" smtClean="0">
                <a:solidFill>
                  <a:srgbClr val="0070C0"/>
                </a:solidFill>
              </a:rPr>
              <a:t>/3080</a:t>
            </a:r>
            <a:r>
              <a:rPr lang="zh-CN" altLang="en-US" sz="2400" dirty="0" smtClean="0">
                <a:solidFill>
                  <a:srgbClr val="0070C0"/>
                </a:solidFill>
              </a:rPr>
              <a:t>系列</a:t>
            </a:r>
            <a:r>
              <a:rPr lang="en-US" altLang="zh-CN" sz="2400" dirty="0" smtClean="0">
                <a:solidFill>
                  <a:srgbClr val="0070C0"/>
                </a:solidFill>
              </a:rPr>
              <a:t>/</a:t>
            </a:r>
          </a:p>
          <a:p>
            <a:pPr marL="82296" indent="0">
              <a:buNone/>
            </a:pPr>
            <a:r>
              <a:rPr lang="en-US" altLang="zh-CN" sz="2400" dirty="0" smtClean="0">
                <a:solidFill>
                  <a:srgbClr val="0070C0"/>
                </a:solidFill>
              </a:rPr>
              <a:t>3090</a:t>
            </a:r>
            <a:r>
              <a:rPr lang="zh-CN" altLang="en-US" sz="2400" dirty="0" smtClean="0">
                <a:solidFill>
                  <a:srgbClr val="0070C0"/>
                </a:solidFill>
              </a:rPr>
              <a:t>系列、</a:t>
            </a:r>
            <a:r>
              <a:rPr lang="en-US" altLang="zh-CN" sz="2400" dirty="0" smtClean="0">
                <a:solidFill>
                  <a:srgbClr val="0070C0"/>
                </a:solidFill>
              </a:rPr>
              <a:t>IBM9000</a:t>
            </a:r>
            <a:r>
              <a:rPr lang="zh-CN" altLang="en-US" sz="2400" dirty="0" smtClean="0">
                <a:solidFill>
                  <a:srgbClr val="0070C0"/>
                </a:solidFill>
              </a:rPr>
              <a:t>系列、</a:t>
            </a:r>
            <a:r>
              <a:rPr lang="en-US" altLang="zh-CN" sz="2400" dirty="0" smtClean="0">
                <a:solidFill>
                  <a:srgbClr val="0070C0"/>
                </a:solidFill>
              </a:rPr>
              <a:t>INTEL</a:t>
            </a:r>
            <a:r>
              <a:rPr lang="zh-CN" altLang="en-US" sz="2400" dirty="0" smtClean="0">
                <a:solidFill>
                  <a:srgbClr val="0070C0"/>
                </a:solidFill>
              </a:rPr>
              <a:t>微处理器系列</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特点：体积进一步缩小、性能进一步提高，机器的性价比大幅度上升。</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用途：应用已经涉及各个领域，并且进入了家庭。</a:t>
            </a:r>
            <a:endParaRPr lang="en-US" altLang="zh-CN" sz="2400" dirty="0" smtClean="0">
              <a:solidFill>
                <a:srgbClr val="0070C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041239"/>
            <a:ext cx="4010451" cy="2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7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zh-CN" altLang="en-US" sz="2800" dirty="0" smtClean="0">
                <a:solidFill>
                  <a:schemeClr val="accent4">
                    <a:lumMod val="50000"/>
                  </a:schemeClr>
                </a:solidFill>
              </a:rPr>
              <a:t>第五代（</a:t>
            </a:r>
            <a:r>
              <a:rPr lang="en-US" altLang="zh-CN" sz="2800" dirty="0" smtClean="0">
                <a:solidFill>
                  <a:schemeClr val="accent4">
                    <a:lumMod val="50000"/>
                  </a:schemeClr>
                </a:solidFill>
              </a:rPr>
              <a:t>1985</a:t>
            </a:r>
            <a:r>
              <a:rPr lang="zh-CN" altLang="en-US" sz="2800" dirty="0" smtClean="0">
                <a:solidFill>
                  <a:schemeClr val="accent4">
                    <a:lumMod val="50000"/>
                  </a:schemeClr>
                </a:solidFill>
              </a:rPr>
              <a:t>年至今）</a:t>
            </a:r>
            <a:endParaRPr lang="en-US" altLang="zh-CN" sz="2800" dirty="0" smtClean="0">
              <a:solidFill>
                <a:schemeClr val="accent4">
                  <a:lumMod val="50000"/>
                </a:schemeClr>
              </a:solidFill>
            </a:endParaRPr>
          </a:p>
          <a:p>
            <a:pPr marL="82296" indent="0">
              <a:buNone/>
            </a:pPr>
            <a:r>
              <a:rPr lang="zh-CN" altLang="en-US" sz="2400" dirty="0">
                <a:solidFill>
                  <a:srgbClr val="0070C0"/>
                </a:solidFill>
              </a:rPr>
              <a:t>掌</a:t>
            </a:r>
            <a:r>
              <a:rPr lang="zh-CN" altLang="en-US" sz="2400" dirty="0" smtClean="0">
                <a:solidFill>
                  <a:srgbClr val="0070C0"/>
                </a:solidFill>
              </a:rPr>
              <a:t>上电脑、台式电脑的诞生，第二代存储媒体（</a:t>
            </a:r>
            <a:r>
              <a:rPr lang="en-US" altLang="zh-CN" sz="2400" dirty="0" smtClean="0">
                <a:solidFill>
                  <a:srgbClr val="0070C0"/>
                </a:solidFill>
              </a:rPr>
              <a:t>CD-ROM</a:t>
            </a:r>
            <a:r>
              <a:rPr lang="zh-CN" altLang="en-US" sz="2400" dirty="0" smtClean="0">
                <a:solidFill>
                  <a:srgbClr val="0070C0"/>
                </a:solidFill>
              </a:rPr>
              <a:t>、</a:t>
            </a:r>
            <a:r>
              <a:rPr lang="en-US" altLang="zh-CN" sz="2400" dirty="0" smtClean="0">
                <a:solidFill>
                  <a:srgbClr val="0070C0"/>
                </a:solidFill>
              </a:rPr>
              <a:t>DVD</a:t>
            </a:r>
            <a:r>
              <a:rPr lang="zh-CN" altLang="en-US" sz="2400" dirty="0" smtClean="0">
                <a:solidFill>
                  <a:srgbClr val="0070C0"/>
                </a:solidFill>
              </a:rPr>
              <a:t>）的改进，多媒体应用，虚拟现实等。</a:t>
            </a:r>
            <a:endParaRPr lang="zh-CN" altLang="en-US" sz="2400" dirty="0">
              <a:solidFill>
                <a:srgbClr val="0070C0"/>
              </a:solidFill>
            </a:endParaRPr>
          </a:p>
        </p:txBody>
      </p:sp>
    </p:spTree>
    <p:extLst>
      <p:ext uri="{BB962C8B-B14F-4D97-AF65-F5344CB8AC3E}">
        <p14:creationId xmlns:p14="http://schemas.microsoft.com/office/powerpoint/2010/main" val="2796331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 </a:t>
            </a:r>
            <a:r>
              <a:rPr lang="zh-CN" altLang="en-US" dirty="0" smtClean="0"/>
              <a:t>社会问题和道德问题</a:t>
            </a:r>
            <a:endParaRPr lang="zh-CN" altLang="en-US" dirty="0"/>
          </a:p>
        </p:txBody>
      </p:sp>
      <p:sp>
        <p:nvSpPr>
          <p:cNvPr id="3" name="内容占位符 2"/>
          <p:cNvSpPr>
            <a:spLocks noGrp="1"/>
          </p:cNvSpPr>
          <p:nvPr>
            <p:ph idx="1"/>
          </p:nvPr>
        </p:nvSpPr>
        <p:spPr>
          <a:xfrm>
            <a:off x="1435608" y="1447800"/>
            <a:ext cx="7498080" cy="5293568"/>
          </a:xfrm>
        </p:spPr>
        <p:txBody>
          <a:bodyPr>
            <a:normAutofit/>
          </a:bodyPr>
          <a:lstStyle/>
          <a:p>
            <a:pPr marL="82296" indent="0">
              <a:buNone/>
            </a:pPr>
            <a:r>
              <a:rPr lang="zh-CN" altLang="en-US" b="1" dirty="0" smtClean="0"/>
              <a:t>社会问题</a:t>
            </a:r>
            <a:endParaRPr lang="en-US" altLang="zh-CN" b="1" dirty="0" smtClean="0"/>
          </a:p>
          <a:p>
            <a:pPr marL="82296" indent="0">
              <a:buNone/>
            </a:pPr>
            <a:r>
              <a:rPr lang="en-US" altLang="zh-CN" sz="2800" dirty="0" smtClean="0">
                <a:solidFill>
                  <a:schemeClr val="accent4">
                    <a:lumMod val="50000"/>
                  </a:schemeClr>
                </a:solidFill>
              </a:rPr>
              <a:t>1</a:t>
            </a:r>
            <a:r>
              <a:rPr lang="zh-CN" altLang="en-US" sz="2800" dirty="0" smtClean="0">
                <a:solidFill>
                  <a:schemeClr val="accent4">
                    <a:lumMod val="50000"/>
                  </a:schemeClr>
                </a:solidFill>
              </a:rPr>
              <a:t>、依赖</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计算机科学注定要改变我们的社会，超过一半的美国家庭使用计算机上网。</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一些人认为：每个人不可避免要使用计算机，离开它难以生活；另一些人认为：人类对计算机已经形成依赖，这种依赖使得众的生活更加困难。</a:t>
            </a:r>
            <a:endParaRPr lang="en-US" altLang="zh-CN" sz="2400" dirty="0" smtClean="0">
              <a:solidFill>
                <a:srgbClr val="0070C0"/>
              </a:solidFill>
            </a:endParaRPr>
          </a:p>
          <a:p>
            <a:pPr marL="82296" indent="0">
              <a:buNone/>
            </a:pPr>
            <a:r>
              <a:rPr lang="en-US" altLang="zh-CN" sz="2800" dirty="0" smtClean="0">
                <a:solidFill>
                  <a:schemeClr val="accent4">
                    <a:lumMod val="50000"/>
                  </a:schemeClr>
                </a:solidFill>
              </a:rPr>
              <a:t>2</a:t>
            </a:r>
            <a:r>
              <a:rPr lang="zh-CN" altLang="en-US" sz="2800" dirty="0" smtClean="0">
                <a:solidFill>
                  <a:schemeClr val="accent4">
                    <a:lumMod val="50000"/>
                  </a:schemeClr>
                </a:solidFill>
              </a:rPr>
              <a:t>、社会公正</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在家中使用计算机不是所有人都支付得起的奢侈行为，计算机、外围设备、上网费对低收入家庭是额外的负担。</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计算机仅为高收入人群服务。</a:t>
            </a:r>
            <a:endParaRPr lang="zh-CN" altLang="en-US" sz="2000" dirty="0">
              <a:solidFill>
                <a:srgbClr val="0070C0"/>
              </a:solidFill>
            </a:endParaRPr>
          </a:p>
        </p:txBody>
      </p:sp>
    </p:spTree>
    <p:extLst>
      <p:ext uri="{BB962C8B-B14F-4D97-AF65-F5344CB8AC3E}">
        <p14:creationId xmlns:p14="http://schemas.microsoft.com/office/powerpoint/2010/main" val="252957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课程纲要</a:t>
            </a:r>
            <a:endParaRPr lang="zh-CN" altLang="en-US" dirty="0"/>
          </a:p>
        </p:txBody>
      </p:sp>
      <p:sp>
        <p:nvSpPr>
          <p:cNvPr id="3" name="内容占位符 2"/>
          <p:cNvSpPr>
            <a:spLocks noGrp="1"/>
          </p:cNvSpPr>
          <p:nvPr>
            <p:ph idx="1"/>
          </p:nvPr>
        </p:nvSpPr>
        <p:spPr/>
        <p:txBody>
          <a:bodyPr/>
          <a:lstStyle/>
          <a:p>
            <a:r>
              <a:rPr lang="zh-CN" altLang="en-US" dirty="0" smtClean="0">
                <a:solidFill>
                  <a:srgbClr val="0070C0"/>
                </a:solidFill>
              </a:rPr>
              <a:t>绪论：阐述什么是计算机，以及计算机发展的历史。</a:t>
            </a:r>
            <a:endParaRPr lang="en-US" altLang="zh-CN" dirty="0" smtClean="0">
              <a:solidFill>
                <a:srgbClr val="0070C0"/>
              </a:solidFill>
            </a:endParaRPr>
          </a:p>
          <a:p>
            <a:r>
              <a:rPr lang="zh-CN" altLang="en-US" dirty="0" smtClean="0">
                <a:solidFill>
                  <a:srgbClr val="0070C0"/>
                </a:solidFill>
              </a:rPr>
              <a:t>数据的表示与运算：包含第</a:t>
            </a:r>
            <a:r>
              <a:rPr lang="en-US" altLang="zh-CN" dirty="0" smtClean="0">
                <a:solidFill>
                  <a:srgbClr val="0070C0"/>
                </a:solidFill>
              </a:rPr>
              <a:t>2</a:t>
            </a:r>
            <a:r>
              <a:rPr lang="zh-CN" altLang="en-US" dirty="0" smtClean="0">
                <a:solidFill>
                  <a:srgbClr val="0070C0"/>
                </a:solidFill>
              </a:rPr>
              <a:t>、</a:t>
            </a:r>
            <a:r>
              <a:rPr lang="en-US" altLang="zh-CN" dirty="0" smtClean="0">
                <a:solidFill>
                  <a:srgbClr val="0070C0"/>
                </a:solidFill>
              </a:rPr>
              <a:t>3</a:t>
            </a:r>
            <a:r>
              <a:rPr lang="zh-CN" altLang="en-US" dirty="0">
                <a:solidFill>
                  <a:srgbClr val="0070C0"/>
                </a:solidFill>
              </a:rPr>
              <a:t>、</a:t>
            </a:r>
            <a:r>
              <a:rPr lang="en-US" altLang="zh-CN" dirty="0" smtClean="0">
                <a:solidFill>
                  <a:srgbClr val="0070C0"/>
                </a:solidFill>
              </a:rPr>
              <a:t>4</a:t>
            </a:r>
            <a:r>
              <a:rPr lang="zh-CN" altLang="en-US" dirty="0" smtClean="0">
                <a:solidFill>
                  <a:srgbClr val="0070C0"/>
                </a:solidFill>
              </a:rPr>
              <a:t>章</a:t>
            </a:r>
            <a:endParaRPr lang="en-US" altLang="zh-CN" dirty="0" smtClean="0">
              <a:solidFill>
                <a:srgbClr val="0070C0"/>
              </a:solidFill>
            </a:endParaRPr>
          </a:p>
          <a:p>
            <a:r>
              <a:rPr lang="zh-CN" altLang="en-US" dirty="0" smtClean="0">
                <a:solidFill>
                  <a:srgbClr val="0070C0"/>
                </a:solidFill>
              </a:rPr>
              <a:t>计算机硬件：包含第</a:t>
            </a:r>
            <a:r>
              <a:rPr lang="en-US" altLang="zh-CN" dirty="0" smtClean="0">
                <a:solidFill>
                  <a:srgbClr val="0070C0"/>
                </a:solidFill>
              </a:rPr>
              <a:t>5</a:t>
            </a:r>
            <a:r>
              <a:rPr lang="zh-CN" altLang="en-US" dirty="0" smtClean="0">
                <a:solidFill>
                  <a:srgbClr val="0070C0"/>
                </a:solidFill>
              </a:rPr>
              <a:t>、</a:t>
            </a:r>
            <a:r>
              <a:rPr lang="en-US" altLang="zh-CN" dirty="0" smtClean="0">
                <a:solidFill>
                  <a:srgbClr val="0070C0"/>
                </a:solidFill>
              </a:rPr>
              <a:t>6</a:t>
            </a:r>
            <a:r>
              <a:rPr lang="zh-CN" altLang="en-US" dirty="0" smtClean="0">
                <a:solidFill>
                  <a:srgbClr val="0070C0"/>
                </a:solidFill>
              </a:rPr>
              <a:t>章</a:t>
            </a:r>
            <a:endParaRPr lang="en-US" altLang="zh-CN" dirty="0" smtClean="0">
              <a:solidFill>
                <a:srgbClr val="0070C0"/>
              </a:solidFill>
            </a:endParaRPr>
          </a:p>
          <a:p>
            <a:r>
              <a:rPr lang="zh-CN" altLang="en-US" dirty="0" smtClean="0">
                <a:solidFill>
                  <a:srgbClr val="0070C0"/>
                </a:solidFill>
              </a:rPr>
              <a:t>计算机软件：包含第</a:t>
            </a:r>
            <a:r>
              <a:rPr lang="en-US" altLang="zh-CN" dirty="0" smtClean="0">
                <a:solidFill>
                  <a:srgbClr val="0070C0"/>
                </a:solidFill>
              </a:rPr>
              <a:t>7</a:t>
            </a:r>
            <a:r>
              <a:rPr lang="zh-CN" altLang="en-US" dirty="0" smtClean="0">
                <a:solidFill>
                  <a:srgbClr val="0070C0"/>
                </a:solidFill>
              </a:rPr>
              <a:t>、</a:t>
            </a:r>
            <a:r>
              <a:rPr lang="en-US" altLang="zh-CN" dirty="0" smtClean="0">
                <a:solidFill>
                  <a:srgbClr val="0070C0"/>
                </a:solidFill>
              </a:rPr>
              <a:t>8</a:t>
            </a:r>
            <a:r>
              <a:rPr lang="zh-CN" altLang="en-US" dirty="0" smtClean="0">
                <a:solidFill>
                  <a:srgbClr val="0070C0"/>
                </a:solidFill>
              </a:rPr>
              <a:t>、</a:t>
            </a:r>
            <a:r>
              <a:rPr lang="en-US" altLang="zh-CN" dirty="0" smtClean="0">
                <a:solidFill>
                  <a:srgbClr val="0070C0"/>
                </a:solidFill>
              </a:rPr>
              <a:t>9</a:t>
            </a:r>
            <a:r>
              <a:rPr lang="zh-CN" altLang="en-US" dirty="0" smtClean="0">
                <a:solidFill>
                  <a:srgbClr val="0070C0"/>
                </a:solidFill>
              </a:rPr>
              <a:t>、</a:t>
            </a:r>
            <a:r>
              <a:rPr lang="en-US" altLang="zh-CN" dirty="0" smtClean="0">
                <a:solidFill>
                  <a:srgbClr val="0070C0"/>
                </a:solidFill>
              </a:rPr>
              <a:t>10</a:t>
            </a:r>
            <a:r>
              <a:rPr lang="zh-CN" altLang="en-US" dirty="0" smtClean="0">
                <a:solidFill>
                  <a:srgbClr val="0070C0"/>
                </a:solidFill>
              </a:rPr>
              <a:t>章</a:t>
            </a:r>
            <a:endParaRPr lang="en-US" altLang="zh-CN" dirty="0" smtClean="0">
              <a:solidFill>
                <a:srgbClr val="0070C0"/>
              </a:solidFill>
            </a:endParaRPr>
          </a:p>
          <a:p>
            <a:r>
              <a:rPr lang="zh-CN" altLang="en-US" dirty="0" smtClean="0">
                <a:solidFill>
                  <a:srgbClr val="0070C0"/>
                </a:solidFill>
              </a:rPr>
              <a:t>数据组织与抽象：包含第</a:t>
            </a:r>
            <a:r>
              <a:rPr lang="en-US" altLang="zh-CN" dirty="0" smtClean="0">
                <a:solidFill>
                  <a:srgbClr val="0070C0"/>
                </a:solidFill>
              </a:rPr>
              <a:t>11</a:t>
            </a:r>
            <a:r>
              <a:rPr lang="zh-CN" altLang="en-US" dirty="0" smtClean="0">
                <a:solidFill>
                  <a:srgbClr val="0070C0"/>
                </a:solidFill>
              </a:rPr>
              <a:t>、</a:t>
            </a:r>
            <a:r>
              <a:rPr lang="en-US" altLang="zh-CN" dirty="0" smtClean="0">
                <a:solidFill>
                  <a:srgbClr val="0070C0"/>
                </a:solidFill>
              </a:rPr>
              <a:t>12</a:t>
            </a:r>
            <a:r>
              <a:rPr lang="zh-CN" altLang="en-US" dirty="0" smtClean="0">
                <a:solidFill>
                  <a:srgbClr val="0070C0"/>
                </a:solidFill>
              </a:rPr>
              <a:t>、</a:t>
            </a:r>
            <a:r>
              <a:rPr lang="en-US" altLang="zh-CN" dirty="0" smtClean="0">
                <a:solidFill>
                  <a:srgbClr val="0070C0"/>
                </a:solidFill>
              </a:rPr>
              <a:t>13</a:t>
            </a:r>
            <a:r>
              <a:rPr lang="zh-CN" altLang="en-US" dirty="0" smtClean="0">
                <a:solidFill>
                  <a:srgbClr val="0070C0"/>
                </a:solidFill>
              </a:rPr>
              <a:t>、</a:t>
            </a:r>
            <a:r>
              <a:rPr lang="en-US" altLang="zh-CN" dirty="0" smtClean="0">
                <a:solidFill>
                  <a:srgbClr val="0070C0"/>
                </a:solidFill>
              </a:rPr>
              <a:t>14</a:t>
            </a:r>
            <a:r>
              <a:rPr lang="zh-CN" altLang="en-US" dirty="0" smtClean="0">
                <a:solidFill>
                  <a:srgbClr val="0070C0"/>
                </a:solidFill>
              </a:rPr>
              <a:t>章</a:t>
            </a:r>
            <a:endParaRPr lang="en-US" altLang="zh-CN" dirty="0" smtClean="0">
              <a:solidFill>
                <a:srgbClr val="0070C0"/>
              </a:solidFill>
            </a:endParaRPr>
          </a:p>
          <a:p>
            <a:r>
              <a:rPr lang="zh-CN" altLang="en-US" dirty="0" smtClean="0">
                <a:solidFill>
                  <a:srgbClr val="0070C0"/>
                </a:solidFill>
              </a:rPr>
              <a:t>高级话题：包含第</a:t>
            </a:r>
            <a:r>
              <a:rPr lang="en-US" altLang="zh-CN" dirty="0" smtClean="0">
                <a:solidFill>
                  <a:srgbClr val="0070C0"/>
                </a:solidFill>
              </a:rPr>
              <a:t>15</a:t>
            </a:r>
            <a:r>
              <a:rPr lang="zh-CN" altLang="en-US" dirty="0" smtClean="0">
                <a:solidFill>
                  <a:srgbClr val="0070C0"/>
                </a:solidFill>
              </a:rPr>
              <a:t>、</a:t>
            </a:r>
            <a:r>
              <a:rPr lang="en-US" altLang="zh-CN" dirty="0" smtClean="0">
                <a:solidFill>
                  <a:srgbClr val="0070C0"/>
                </a:solidFill>
              </a:rPr>
              <a:t>16</a:t>
            </a:r>
            <a:r>
              <a:rPr lang="zh-CN" altLang="en-US" dirty="0" smtClean="0">
                <a:solidFill>
                  <a:srgbClr val="0070C0"/>
                </a:solidFill>
              </a:rPr>
              <a:t>、</a:t>
            </a:r>
            <a:r>
              <a:rPr lang="en-US" altLang="zh-CN" dirty="0" smtClean="0">
                <a:solidFill>
                  <a:srgbClr val="0070C0"/>
                </a:solidFill>
              </a:rPr>
              <a:t>17</a:t>
            </a:r>
            <a:r>
              <a:rPr lang="zh-CN" altLang="en-US" dirty="0" smtClean="0">
                <a:solidFill>
                  <a:srgbClr val="0070C0"/>
                </a:solidFill>
              </a:rPr>
              <a:t>、</a:t>
            </a:r>
            <a:r>
              <a:rPr lang="en-US" altLang="zh-CN" dirty="0" smtClean="0">
                <a:solidFill>
                  <a:srgbClr val="0070C0"/>
                </a:solidFill>
              </a:rPr>
              <a:t>18</a:t>
            </a:r>
            <a:r>
              <a:rPr lang="zh-CN" altLang="en-US" dirty="0" smtClean="0">
                <a:solidFill>
                  <a:srgbClr val="0070C0"/>
                </a:solidFill>
              </a:rPr>
              <a:t>章</a:t>
            </a:r>
            <a:endParaRPr lang="en-US" altLang="zh-CN" dirty="0" smtClean="0">
              <a:solidFill>
                <a:srgbClr val="0070C0"/>
              </a:solidFill>
            </a:endParaRPr>
          </a:p>
        </p:txBody>
      </p:sp>
    </p:spTree>
    <p:extLst>
      <p:ext uri="{BB962C8B-B14F-4D97-AF65-F5344CB8AC3E}">
        <p14:creationId xmlns:p14="http://schemas.microsoft.com/office/powerpoint/2010/main" val="275784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en-US" altLang="zh-CN" sz="2800" dirty="0" smtClean="0">
                <a:solidFill>
                  <a:schemeClr val="accent4">
                    <a:lumMod val="50000"/>
                  </a:schemeClr>
                </a:solidFill>
              </a:rPr>
              <a:t>3</a:t>
            </a:r>
            <a:r>
              <a:rPr lang="zh-CN" altLang="en-US" sz="2800" dirty="0" smtClean="0">
                <a:solidFill>
                  <a:schemeClr val="accent4">
                    <a:lumMod val="50000"/>
                  </a:schemeClr>
                </a:solidFill>
              </a:rPr>
              <a:t>、数字化分裂</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依赖和社会公正等问题，将社会分裂成两大组群：与社会其它部分以电子形式联系在一起的人</a:t>
            </a:r>
            <a:endParaRPr lang="en-US" altLang="zh-CN" sz="2400" dirty="0" smtClean="0">
              <a:solidFill>
                <a:srgbClr val="0070C0"/>
              </a:solidFill>
            </a:endParaRPr>
          </a:p>
          <a:p>
            <a:pPr marL="82296" indent="0">
              <a:buNone/>
            </a:pPr>
            <a:r>
              <a:rPr lang="en-US" altLang="zh-CN" sz="2400" dirty="0">
                <a:solidFill>
                  <a:srgbClr val="0070C0"/>
                </a:solidFill>
              </a:rPr>
              <a:t> </a:t>
            </a:r>
            <a:r>
              <a:rPr lang="en-US" altLang="zh-CN" sz="2400" dirty="0" smtClean="0">
                <a:solidFill>
                  <a:srgbClr val="0070C0"/>
                </a:solidFill>
              </a:rPr>
              <a:t>   </a:t>
            </a:r>
            <a:r>
              <a:rPr lang="zh-CN" altLang="en-US" sz="2400" dirty="0" smtClean="0">
                <a:solidFill>
                  <a:srgbClr val="0070C0"/>
                </a:solidFill>
              </a:rPr>
              <a:t>没有以电子形式联系在一起的人</a:t>
            </a:r>
            <a:endParaRPr lang="en-US" altLang="zh-CN" sz="2400" dirty="0" smtClean="0">
              <a:solidFill>
                <a:srgbClr val="0070C0"/>
              </a:solidFill>
            </a:endParaRPr>
          </a:p>
          <a:p>
            <a:pPr>
              <a:buFont typeface="Wingdings" panose="05000000000000000000" pitchFamily="2" charset="2"/>
              <a:buChar char="Ø"/>
            </a:pPr>
            <a:r>
              <a:rPr lang="zh-CN" altLang="en-US" sz="2400" dirty="0" smtClean="0">
                <a:solidFill>
                  <a:srgbClr val="0070C0"/>
                </a:solidFill>
              </a:rPr>
              <a:t>这种分裂在工业化国家正在逐渐消失，但将发展中国家持续很长时间。</a:t>
            </a:r>
            <a:endParaRPr lang="zh-CN" altLang="en-US" sz="2000" dirty="0">
              <a:solidFill>
                <a:srgbClr val="0070C0"/>
              </a:solidFill>
            </a:endParaRPr>
          </a:p>
        </p:txBody>
      </p:sp>
    </p:spTree>
    <p:extLst>
      <p:ext uri="{BB962C8B-B14F-4D97-AF65-F5344CB8AC3E}">
        <p14:creationId xmlns:p14="http://schemas.microsoft.com/office/powerpoint/2010/main" val="2181654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077544"/>
          </a:xfrm>
        </p:spPr>
        <p:txBody>
          <a:bodyPr>
            <a:normAutofit/>
          </a:bodyPr>
          <a:lstStyle/>
          <a:p>
            <a:pPr marL="82296" indent="0">
              <a:buNone/>
            </a:pPr>
            <a:r>
              <a:rPr lang="zh-CN" altLang="en-US" b="1" dirty="0" smtClean="0"/>
              <a:t>道德问题</a:t>
            </a:r>
            <a:endParaRPr lang="en-US" altLang="zh-CN" b="1" dirty="0" smtClean="0"/>
          </a:p>
          <a:p>
            <a:pPr marL="82296" indent="0">
              <a:buNone/>
            </a:pPr>
            <a:r>
              <a:rPr lang="en-US" altLang="zh-CN" sz="2800" dirty="0" smtClean="0">
                <a:solidFill>
                  <a:schemeClr val="accent4">
                    <a:lumMod val="50000"/>
                  </a:schemeClr>
                </a:solidFill>
              </a:rPr>
              <a:t>1</a:t>
            </a:r>
            <a:r>
              <a:rPr lang="zh-CN" altLang="en-US" sz="2800" dirty="0" smtClean="0">
                <a:solidFill>
                  <a:schemeClr val="accent4">
                    <a:lumMod val="50000"/>
                  </a:schemeClr>
                </a:solidFill>
              </a:rPr>
              <a:t>、隐私</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为确保通过计算机通信的私密性，需要做很多工作，社会正在为此支付高昂的费用。</a:t>
            </a:r>
            <a:endParaRPr lang="en-US" altLang="zh-CN" sz="2400" dirty="0" smtClean="0">
              <a:solidFill>
                <a:srgbClr val="0070C0"/>
              </a:solidFill>
            </a:endParaRPr>
          </a:p>
          <a:p>
            <a:pPr marL="82296" indent="0">
              <a:buNone/>
            </a:pPr>
            <a:r>
              <a:rPr lang="en-US" altLang="zh-CN" sz="2800" dirty="0" smtClean="0">
                <a:solidFill>
                  <a:schemeClr val="accent4">
                    <a:lumMod val="50000"/>
                  </a:schemeClr>
                </a:solidFill>
              </a:rPr>
              <a:t>2</a:t>
            </a:r>
            <a:r>
              <a:rPr lang="zh-CN" altLang="en-US" sz="2800" dirty="0" smtClean="0">
                <a:solidFill>
                  <a:schemeClr val="accent4">
                    <a:lumMod val="50000"/>
                  </a:schemeClr>
                </a:solidFill>
              </a:rPr>
              <a:t>、版权</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在计算机化的社会中，“谁将拥有数据？”和电子版权，成为日渐突出的职业道德问题。</a:t>
            </a:r>
            <a:endParaRPr lang="en-US" altLang="zh-CN" sz="2400" dirty="0" smtClean="0">
              <a:solidFill>
                <a:srgbClr val="0070C0"/>
              </a:solidFill>
            </a:endParaRPr>
          </a:p>
          <a:p>
            <a:pPr marL="82296" indent="0">
              <a:buNone/>
            </a:pPr>
            <a:r>
              <a:rPr lang="en-US" altLang="zh-CN" sz="2800" dirty="0" smtClean="0">
                <a:solidFill>
                  <a:schemeClr val="accent4">
                    <a:lumMod val="50000"/>
                  </a:schemeClr>
                </a:solidFill>
              </a:rPr>
              <a:t>3</a:t>
            </a:r>
            <a:r>
              <a:rPr lang="zh-CN" altLang="en-US" sz="2800" dirty="0" smtClean="0">
                <a:solidFill>
                  <a:schemeClr val="accent4">
                    <a:lumMod val="50000"/>
                  </a:schemeClr>
                </a:solidFill>
              </a:rPr>
              <a:t>、计算机犯罪</a:t>
            </a:r>
            <a:endParaRPr lang="en-US" altLang="zh-CN" sz="2800" dirty="0" smtClean="0">
              <a:solidFill>
                <a:schemeClr val="accent4">
                  <a:lumMod val="50000"/>
                </a:schemeClr>
              </a:solidFill>
            </a:endParaRPr>
          </a:p>
          <a:p>
            <a:pPr>
              <a:buFont typeface="Wingdings" panose="05000000000000000000" pitchFamily="2" charset="2"/>
              <a:buChar char="Ø"/>
            </a:pPr>
            <a:r>
              <a:rPr lang="zh-CN" altLang="en-US" sz="2400" dirty="0" smtClean="0">
                <a:solidFill>
                  <a:srgbClr val="0070C0"/>
                </a:solidFill>
              </a:rPr>
              <a:t>计算机和信息技术带来了新的犯罪，黑客能够访问很多计算机并盗取金钱，病毒泛滥并摧毁信息。社会此支持高昂的费用。</a:t>
            </a:r>
            <a:endParaRPr lang="en-US" altLang="zh-CN" sz="2800" dirty="0" smtClean="0">
              <a:solidFill>
                <a:srgbClr val="0070C0"/>
              </a:solidFill>
            </a:endParaRPr>
          </a:p>
          <a:p>
            <a:pPr marL="82296" indent="0">
              <a:buNone/>
            </a:pPr>
            <a:endParaRPr lang="zh-CN" altLang="en-US" sz="2800" dirty="0">
              <a:solidFill>
                <a:schemeClr val="accent4">
                  <a:lumMod val="50000"/>
                </a:schemeClr>
              </a:solidFill>
            </a:endParaRPr>
          </a:p>
        </p:txBody>
      </p:sp>
    </p:spTree>
    <p:extLst>
      <p:ext uri="{BB962C8B-B14F-4D97-AF65-F5344CB8AC3E}">
        <p14:creationId xmlns:p14="http://schemas.microsoft.com/office/powerpoint/2010/main" val="3828194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1.6 </a:t>
            </a:r>
            <a:r>
              <a:rPr lang="zh-CN" altLang="en-US" dirty="0" smtClean="0"/>
              <a:t>计算机科学作为一门学科</a:t>
            </a:r>
            <a:endParaRPr lang="zh-CN" altLang="en-US" dirty="0"/>
          </a:p>
        </p:txBody>
      </p:sp>
      <p:sp>
        <p:nvSpPr>
          <p:cNvPr id="3" name="内容占位符 2"/>
          <p:cNvSpPr>
            <a:spLocks noGrp="1"/>
          </p:cNvSpPr>
          <p:nvPr>
            <p:ph idx="1"/>
          </p:nvPr>
        </p:nvSpPr>
        <p:spPr/>
        <p:txBody>
          <a:bodyPr/>
          <a:lstStyle/>
          <a:p>
            <a:pPr marL="82296" indent="0">
              <a:buNone/>
            </a:pPr>
            <a:r>
              <a:rPr lang="zh-CN" altLang="en-US" dirty="0" smtClean="0"/>
              <a:t>随着计算机的发展，诞生了全新的“计算机科学”。</a:t>
            </a:r>
            <a:endParaRPr lang="en-US" altLang="zh-CN" dirty="0" smtClean="0"/>
          </a:p>
          <a:p>
            <a:pPr>
              <a:buFont typeface="Wingdings" panose="05000000000000000000" pitchFamily="2" charset="2"/>
              <a:buChar char="l"/>
            </a:pPr>
            <a:r>
              <a:rPr lang="zh-CN" altLang="en-US" sz="2800" dirty="0" smtClean="0">
                <a:solidFill>
                  <a:schemeClr val="accent4">
                    <a:lumMod val="50000"/>
                  </a:schemeClr>
                </a:solidFill>
              </a:rPr>
              <a:t>系统领域</a:t>
            </a:r>
            <a:endParaRPr lang="en-US" altLang="zh-CN" sz="2800" dirty="0" smtClean="0">
              <a:solidFill>
                <a:schemeClr val="accent4">
                  <a:lumMod val="50000"/>
                </a:schemeClr>
              </a:solidFill>
            </a:endParaRPr>
          </a:p>
          <a:p>
            <a:pPr marL="699516" lvl="1" indent="-342900">
              <a:buFont typeface="Wingdings" panose="05000000000000000000" pitchFamily="2" charset="2"/>
              <a:buChar char="Ø"/>
            </a:pPr>
            <a:r>
              <a:rPr lang="zh-CN" altLang="en-US" sz="2400" dirty="0" smtClean="0">
                <a:solidFill>
                  <a:srgbClr val="0070C0"/>
                </a:solidFill>
              </a:rPr>
              <a:t>涵盖与硬件和软件构成直接相关的领域</a:t>
            </a:r>
            <a:endParaRPr lang="en-US" altLang="zh-CN" sz="2400" dirty="0" smtClean="0">
              <a:solidFill>
                <a:srgbClr val="0070C0"/>
              </a:solidFill>
            </a:endParaRPr>
          </a:p>
          <a:p>
            <a:pPr marL="699516" lvl="1" indent="-342900">
              <a:buFont typeface="Wingdings" panose="05000000000000000000" pitchFamily="2" charset="2"/>
              <a:buChar char="Ø"/>
            </a:pPr>
            <a:r>
              <a:rPr lang="zh-CN" altLang="en-US" sz="2400" dirty="0" smtClean="0">
                <a:solidFill>
                  <a:srgbClr val="0070C0"/>
                </a:solidFill>
              </a:rPr>
              <a:t>计算机体系结构、计算机网络、安全问题、操作系统、算法、程序设计语言、软件工程</a:t>
            </a:r>
            <a:endParaRPr lang="en-US" altLang="zh-CN" sz="2400" dirty="0" smtClean="0">
              <a:solidFill>
                <a:srgbClr val="0070C0"/>
              </a:solidFill>
            </a:endParaRPr>
          </a:p>
          <a:p>
            <a:pPr>
              <a:buFont typeface="Wingdings" panose="05000000000000000000" pitchFamily="2" charset="2"/>
              <a:buChar char="l"/>
            </a:pPr>
            <a:r>
              <a:rPr lang="zh-CN" altLang="en-US" sz="2800" dirty="0" smtClean="0">
                <a:solidFill>
                  <a:schemeClr val="accent4">
                    <a:lumMod val="50000"/>
                  </a:schemeClr>
                </a:solidFill>
              </a:rPr>
              <a:t>应用领域</a:t>
            </a:r>
            <a:endParaRPr lang="en-US" altLang="zh-CN" sz="2800" dirty="0" smtClean="0">
              <a:solidFill>
                <a:schemeClr val="accent4">
                  <a:lumMod val="50000"/>
                </a:schemeClr>
              </a:solidFill>
            </a:endParaRPr>
          </a:p>
          <a:p>
            <a:pPr marL="699516" lvl="1" indent="-342900">
              <a:buFont typeface="Wingdings" panose="05000000000000000000" pitchFamily="2" charset="2"/>
              <a:buChar char="Ø"/>
            </a:pPr>
            <a:r>
              <a:rPr lang="zh-CN" altLang="en-US" sz="2400" dirty="0" smtClean="0">
                <a:solidFill>
                  <a:srgbClr val="0070C0"/>
                </a:solidFill>
              </a:rPr>
              <a:t>涵盖了计算机使用有关的领域</a:t>
            </a:r>
            <a:endParaRPr lang="en-US" altLang="zh-CN" sz="2400" dirty="0" smtClean="0">
              <a:solidFill>
                <a:srgbClr val="0070C0"/>
              </a:solidFill>
            </a:endParaRPr>
          </a:p>
          <a:p>
            <a:pPr marL="699516" lvl="1" indent="-342900">
              <a:buFont typeface="Wingdings" panose="05000000000000000000" pitchFamily="2" charset="2"/>
              <a:buChar char="Ø"/>
            </a:pPr>
            <a:r>
              <a:rPr lang="zh-CN" altLang="en-US" sz="2400" dirty="0" smtClean="0">
                <a:solidFill>
                  <a:srgbClr val="0070C0"/>
                </a:solidFill>
              </a:rPr>
              <a:t>数据库、人工智能</a:t>
            </a:r>
            <a:endParaRPr lang="en-US" altLang="zh-CN" sz="2400" dirty="0" smtClean="0">
              <a:solidFill>
                <a:srgbClr val="0070C0"/>
              </a:solidFill>
            </a:endParaRPr>
          </a:p>
        </p:txBody>
      </p:sp>
    </p:spTree>
    <p:extLst>
      <p:ext uri="{BB962C8B-B14F-4D97-AF65-F5344CB8AC3E}">
        <p14:creationId xmlns:p14="http://schemas.microsoft.com/office/powerpoint/2010/main" val="167791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b="1" dirty="0" smtClean="0">
                <a:solidFill>
                  <a:srgbClr val="00B0F0"/>
                </a:solidFill>
                <a:latin typeface="幼圆" pitchFamily="49" charset="-122"/>
                <a:ea typeface="幼圆" pitchFamily="49" charset="-122"/>
              </a:rPr>
              <a:t>第</a:t>
            </a:r>
            <a:r>
              <a:rPr lang="en-US" altLang="zh-CN" sz="6000" b="1" dirty="0">
                <a:solidFill>
                  <a:srgbClr val="00B0F0"/>
                </a:solidFill>
                <a:latin typeface="幼圆" pitchFamily="49" charset="-122"/>
                <a:ea typeface="幼圆" pitchFamily="49" charset="-122"/>
              </a:rPr>
              <a:t>2</a:t>
            </a:r>
            <a:r>
              <a:rPr lang="zh-CN" altLang="en-US" sz="6000" b="1" dirty="0" smtClean="0">
                <a:solidFill>
                  <a:srgbClr val="00B0F0"/>
                </a:solidFill>
                <a:latin typeface="幼圆" pitchFamily="49" charset="-122"/>
                <a:ea typeface="幼圆" pitchFamily="49" charset="-122"/>
              </a:rPr>
              <a:t>章 数字系统</a:t>
            </a:r>
            <a:endParaRPr lang="zh-CN" altLang="en-US" sz="6000" b="1" dirty="0">
              <a:solidFill>
                <a:srgbClr val="00B0F0"/>
              </a:solidFill>
              <a:latin typeface="幼圆" pitchFamily="49" charset="-122"/>
              <a:ea typeface="幼圆" pitchFamily="49" charset="-122"/>
            </a:endParaRPr>
          </a:p>
        </p:txBody>
      </p:sp>
      <p:sp>
        <p:nvSpPr>
          <p:cNvPr id="3" name="副标题 2"/>
          <p:cNvSpPr>
            <a:spLocks noGrp="1"/>
          </p:cNvSpPr>
          <p:nvPr>
            <p:ph type="subTitle" idx="1"/>
          </p:nvPr>
        </p:nvSpPr>
        <p:spPr>
          <a:xfrm>
            <a:off x="1403648" y="2132856"/>
            <a:ext cx="7406640" cy="4459256"/>
          </a:xfrm>
        </p:spPr>
        <p:txBody>
          <a:bodyPr>
            <a:normAutofit/>
          </a:bodyPr>
          <a:lstStyle/>
          <a:p>
            <a:r>
              <a:rPr lang="en-US" altLang="zh-CN" sz="3200" dirty="0"/>
              <a:t>2</a:t>
            </a:r>
            <a:r>
              <a:rPr lang="en-US" altLang="zh-CN" sz="3200" dirty="0" smtClean="0"/>
              <a:t>.1 </a:t>
            </a:r>
            <a:r>
              <a:rPr lang="zh-CN" altLang="en-US" sz="3200" dirty="0" smtClean="0"/>
              <a:t>引言</a:t>
            </a:r>
            <a:endParaRPr lang="en-US" altLang="zh-CN" sz="3200" dirty="0" smtClean="0"/>
          </a:p>
          <a:p>
            <a:r>
              <a:rPr lang="en-US" altLang="zh-CN" sz="3200" dirty="0" smtClean="0"/>
              <a:t>2.2 </a:t>
            </a:r>
            <a:r>
              <a:rPr lang="zh-CN" altLang="en-US" sz="3200" dirty="0" smtClean="0"/>
              <a:t>位置化数字系统</a:t>
            </a:r>
            <a:endParaRPr lang="en-US" altLang="zh-CN" sz="3200" dirty="0" smtClean="0"/>
          </a:p>
          <a:p>
            <a:r>
              <a:rPr lang="en-US" altLang="zh-CN" sz="3200" dirty="0"/>
              <a:t>2</a:t>
            </a:r>
            <a:r>
              <a:rPr lang="en-US" altLang="zh-CN" sz="3200" dirty="0" smtClean="0"/>
              <a:t>.3 </a:t>
            </a:r>
            <a:r>
              <a:rPr lang="zh-CN" altLang="en-US" sz="3200" dirty="0" smtClean="0"/>
              <a:t>非位置化数字系统</a:t>
            </a:r>
            <a:endParaRPr lang="en-US" altLang="zh-CN" sz="3200" dirty="0" smtClean="0"/>
          </a:p>
        </p:txBody>
      </p:sp>
    </p:spTree>
    <p:extLst>
      <p:ext uri="{BB962C8B-B14F-4D97-AF65-F5344CB8AC3E}">
        <p14:creationId xmlns:p14="http://schemas.microsoft.com/office/powerpoint/2010/main" val="21099853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a:t>
            </a:r>
            <a:r>
              <a:rPr lang="zh-CN" altLang="en-US" dirty="0" smtClean="0"/>
              <a:t>引言</a:t>
            </a:r>
            <a:endParaRPr lang="zh-CN" altLang="en-US" dirty="0"/>
          </a:p>
        </p:txBody>
      </p:sp>
      <p:sp>
        <p:nvSpPr>
          <p:cNvPr id="3" name="内容占位符 2"/>
          <p:cNvSpPr>
            <a:spLocks noGrp="1"/>
          </p:cNvSpPr>
          <p:nvPr>
            <p:ph idx="1"/>
          </p:nvPr>
        </p:nvSpPr>
        <p:spPr/>
        <p:txBody>
          <a:bodyPr/>
          <a:lstStyle/>
          <a:p>
            <a:pPr marL="82296" indent="0">
              <a:buNone/>
            </a:pPr>
            <a:r>
              <a:rPr lang="zh-CN" altLang="en-US" b="1" dirty="0" smtClean="0"/>
              <a:t>数字系统</a:t>
            </a:r>
            <a:endParaRPr lang="en-US" altLang="zh-CN" b="1" dirty="0" smtClean="0"/>
          </a:p>
          <a:p>
            <a:pPr lvl="1">
              <a:buFont typeface="Wingdings" panose="05000000000000000000" pitchFamily="2" charset="2"/>
              <a:buChar char="Ø"/>
            </a:pPr>
            <a:r>
              <a:rPr lang="zh-CN" altLang="en-US" dirty="0" smtClean="0">
                <a:solidFill>
                  <a:srgbClr val="0070C0"/>
                </a:solidFill>
              </a:rPr>
              <a:t>定义了如何用独特的符号来表示一个数字</a:t>
            </a:r>
            <a:endParaRPr lang="en-US" altLang="zh-CN" dirty="0" smtClean="0">
              <a:solidFill>
                <a:srgbClr val="0070C0"/>
              </a:solidFill>
            </a:endParaRPr>
          </a:p>
          <a:p>
            <a:pPr lvl="1">
              <a:buFont typeface="Wingdings" panose="05000000000000000000" pitchFamily="2" charset="2"/>
              <a:buChar char="Ø"/>
            </a:pPr>
            <a:r>
              <a:rPr lang="zh-CN" altLang="en-US" dirty="0" smtClean="0">
                <a:solidFill>
                  <a:srgbClr val="0070C0"/>
                </a:solidFill>
              </a:rPr>
              <a:t>不同的系统中，数字有不同的表示方法</a:t>
            </a:r>
            <a:endParaRPr lang="en-US" altLang="zh-CN" dirty="0">
              <a:solidFill>
                <a:srgbClr val="0070C0"/>
              </a:solidFill>
            </a:endParaRPr>
          </a:p>
          <a:p>
            <a:pPr marL="128016" indent="0">
              <a:buNone/>
            </a:pPr>
            <a:r>
              <a:rPr lang="en-US" altLang="zh-CN" dirty="0" smtClean="0">
                <a:solidFill>
                  <a:srgbClr val="00B0F0"/>
                </a:solidFill>
              </a:rPr>
              <a:t>                       </a:t>
            </a:r>
            <a:r>
              <a:rPr lang="zh-CN" altLang="en-US" dirty="0" smtClean="0"/>
              <a:t>位置化系统（主要讨论）</a:t>
            </a:r>
            <a:endParaRPr lang="en-US" altLang="zh-CN" dirty="0" smtClean="0"/>
          </a:p>
          <a:p>
            <a:pPr marL="128016" indent="0">
              <a:buNone/>
            </a:pPr>
            <a:r>
              <a:rPr lang="zh-CN" altLang="en-US" dirty="0" smtClean="0"/>
              <a:t>数字系统</a:t>
            </a:r>
            <a:endParaRPr lang="en-US" altLang="zh-CN" dirty="0" smtClean="0"/>
          </a:p>
          <a:p>
            <a:pPr marL="402336" lvl="1" indent="0">
              <a:buNone/>
            </a:pPr>
            <a:r>
              <a:rPr lang="en-US" altLang="zh-CN" dirty="0" smtClean="0">
                <a:solidFill>
                  <a:srgbClr val="00B0F0"/>
                </a:solidFill>
              </a:rPr>
              <a:t>                        </a:t>
            </a:r>
            <a:r>
              <a:rPr lang="zh-CN" altLang="en-US" sz="3200" dirty="0" smtClean="0"/>
              <a:t>非位置化系统</a:t>
            </a:r>
            <a:endParaRPr lang="en-US" altLang="zh-CN" sz="3200" dirty="0" smtClean="0"/>
          </a:p>
          <a:p>
            <a:pPr marL="402336" lvl="1" indent="0">
              <a:buNone/>
            </a:pPr>
            <a:endParaRPr lang="en-US" altLang="zh-CN" dirty="0" smtClean="0">
              <a:solidFill>
                <a:srgbClr val="00B0F0"/>
              </a:solidFill>
            </a:endParaRPr>
          </a:p>
        </p:txBody>
      </p:sp>
      <p:sp>
        <p:nvSpPr>
          <p:cNvPr id="4" name="左大括号 3"/>
          <p:cNvSpPr/>
          <p:nvPr/>
        </p:nvSpPr>
        <p:spPr>
          <a:xfrm>
            <a:off x="3470825" y="3212976"/>
            <a:ext cx="576064" cy="1224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Tree>
    <p:extLst>
      <p:ext uri="{BB962C8B-B14F-4D97-AF65-F5344CB8AC3E}">
        <p14:creationId xmlns:p14="http://schemas.microsoft.com/office/powerpoint/2010/main" val="1840051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位置化数字系统</a:t>
            </a:r>
            <a:endParaRPr lang="zh-CN" altLang="en-US" dirty="0"/>
          </a:p>
        </p:txBody>
      </p:sp>
      <p:sp>
        <p:nvSpPr>
          <p:cNvPr id="3" name="内容占位符 2"/>
          <p:cNvSpPr>
            <a:spLocks noGrp="1"/>
          </p:cNvSpPr>
          <p:nvPr>
            <p:ph idx="1"/>
          </p:nvPr>
        </p:nvSpPr>
        <p:spPr/>
        <p:txBody>
          <a:bodyPr/>
          <a:lstStyle/>
          <a:p>
            <a:r>
              <a:rPr lang="zh-CN" altLang="en-US" dirty="0" smtClean="0"/>
              <a:t>数制</a:t>
            </a:r>
            <a:endParaRPr lang="en-US" altLang="zh-CN" dirty="0" smtClean="0"/>
          </a:p>
          <a:p>
            <a:pPr marL="813816" lvl="1" indent="-457200">
              <a:buSzPct val="50000"/>
              <a:buFont typeface="Wingdings" panose="05000000000000000000" pitchFamily="2" charset="2"/>
              <a:buChar char="Ø"/>
            </a:pPr>
            <a:r>
              <a:rPr lang="zh-CN" altLang="en-US" dirty="0" smtClean="0">
                <a:solidFill>
                  <a:srgbClr val="0070C0"/>
                </a:solidFill>
              </a:rPr>
              <a:t>数制也称为进位计算制，是指用一组固定的符号和统一的规则来表示数值的方法。该数制系统中的符号被称为数码。</a:t>
            </a:r>
            <a:endParaRPr lang="en-US" altLang="zh-CN" dirty="0" smtClean="0">
              <a:solidFill>
                <a:srgbClr val="0070C0"/>
              </a:solidFill>
            </a:endParaRPr>
          </a:p>
          <a:p>
            <a:pPr>
              <a:buSzPct val="50000"/>
              <a:buFont typeface="Wingdings" panose="05000000000000000000" pitchFamily="2" charset="2"/>
              <a:buChar char="l"/>
            </a:pPr>
            <a:r>
              <a:rPr lang="zh-CN" altLang="en-US" dirty="0" smtClean="0"/>
              <a:t>基数</a:t>
            </a:r>
            <a:endParaRPr lang="en-US" altLang="zh-CN" dirty="0" smtClean="0"/>
          </a:p>
          <a:p>
            <a:pPr marL="813816" lvl="1" indent="-457200">
              <a:buSzPct val="50000"/>
              <a:buFont typeface="Wingdings" panose="05000000000000000000" pitchFamily="2" charset="2"/>
              <a:buChar char="Ø"/>
            </a:pPr>
            <a:r>
              <a:rPr lang="zh-CN" altLang="en-US" dirty="0" smtClean="0">
                <a:solidFill>
                  <a:srgbClr val="0070C0"/>
                </a:solidFill>
              </a:rPr>
              <a:t>数制所用到的数字符号个数</a:t>
            </a:r>
            <a:endParaRPr lang="en-US" altLang="zh-CN" dirty="0" smtClean="0">
              <a:solidFill>
                <a:srgbClr val="0070C0"/>
              </a:solidFill>
            </a:endParaRPr>
          </a:p>
          <a:p>
            <a:pPr marL="813816" lvl="1" indent="-457200">
              <a:buSzPct val="50000"/>
              <a:buFont typeface="Wingdings" panose="05000000000000000000" pitchFamily="2" charset="2"/>
              <a:buChar char="Ø"/>
            </a:pPr>
            <a:r>
              <a:rPr lang="zh-CN" altLang="en-US" dirty="0" smtClean="0">
                <a:solidFill>
                  <a:srgbClr val="0070C0"/>
                </a:solidFill>
              </a:rPr>
              <a:t>基数简称“基”或“底”常用字母</a:t>
            </a:r>
            <a:r>
              <a:rPr lang="en-US" altLang="zh-CN" dirty="0" smtClean="0">
                <a:solidFill>
                  <a:srgbClr val="0070C0"/>
                </a:solidFill>
              </a:rPr>
              <a:t>R</a:t>
            </a:r>
            <a:r>
              <a:rPr lang="zh-CN" altLang="en-US" dirty="0" smtClean="0">
                <a:solidFill>
                  <a:srgbClr val="0070C0"/>
                </a:solidFill>
              </a:rPr>
              <a:t>表示。</a:t>
            </a:r>
            <a:endParaRPr lang="en-US" altLang="zh-CN" dirty="0" smtClean="0">
              <a:solidFill>
                <a:srgbClr val="0070C0"/>
              </a:solidFill>
            </a:endParaRPr>
          </a:p>
          <a:p>
            <a:pPr marL="813816" lvl="1" indent="-457200">
              <a:buSzPct val="50000"/>
              <a:buFont typeface="Wingdings" panose="05000000000000000000" pitchFamily="2" charset="2"/>
              <a:buChar char="Ø"/>
            </a:pPr>
            <a:r>
              <a:rPr lang="zh-CN" altLang="en-US" dirty="0" smtClean="0">
                <a:solidFill>
                  <a:srgbClr val="0070C0"/>
                </a:solidFill>
              </a:rPr>
              <a:t>如十进制数制，可用“</a:t>
            </a:r>
            <a:r>
              <a:rPr lang="en-US" altLang="zh-CN" dirty="0" smtClean="0">
                <a:solidFill>
                  <a:srgbClr val="0070C0"/>
                </a:solidFill>
              </a:rPr>
              <a:t>0</a:t>
            </a:r>
            <a:r>
              <a:rPr lang="zh-CN" altLang="en-US" dirty="0" smtClean="0">
                <a:solidFill>
                  <a:srgbClr val="0070C0"/>
                </a:solidFill>
              </a:rPr>
              <a:t>，</a:t>
            </a:r>
            <a:r>
              <a:rPr lang="en-US" altLang="zh-CN" dirty="0" smtClean="0">
                <a:solidFill>
                  <a:srgbClr val="0070C0"/>
                </a:solidFill>
              </a:rPr>
              <a:t>1</a:t>
            </a:r>
            <a:r>
              <a:rPr lang="zh-CN" altLang="en-US" dirty="0" smtClean="0">
                <a:solidFill>
                  <a:srgbClr val="0070C0"/>
                </a:solidFill>
              </a:rPr>
              <a:t>，</a:t>
            </a:r>
            <a:r>
              <a:rPr lang="en-US" altLang="zh-CN" dirty="0" smtClean="0">
                <a:solidFill>
                  <a:srgbClr val="0070C0"/>
                </a:solidFill>
              </a:rPr>
              <a:t>2</a:t>
            </a:r>
            <a:r>
              <a:rPr lang="zh-CN" altLang="en-US" dirty="0" smtClean="0">
                <a:solidFill>
                  <a:srgbClr val="0070C0"/>
                </a:solidFill>
              </a:rPr>
              <a:t>，</a:t>
            </a:r>
            <a:r>
              <a:rPr lang="en-US" altLang="zh-CN" dirty="0" smtClean="0">
                <a:solidFill>
                  <a:srgbClr val="0070C0"/>
                </a:solidFill>
              </a:rPr>
              <a:t>…</a:t>
            </a:r>
            <a:r>
              <a:rPr lang="zh-CN" altLang="en-US" dirty="0" smtClean="0">
                <a:solidFill>
                  <a:srgbClr val="0070C0"/>
                </a:solidFill>
              </a:rPr>
              <a:t>，</a:t>
            </a:r>
            <a:r>
              <a:rPr lang="en-US" altLang="zh-CN" dirty="0" smtClean="0">
                <a:solidFill>
                  <a:srgbClr val="0070C0"/>
                </a:solidFill>
              </a:rPr>
              <a:t>9</a:t>
            </a:r>
            <a:r>
              <a:rPr lang="zh-CN" altLang="en-US" dirty="0" smtClean="0">
                <a:solidFill>
                  <a:srgbClr val="0070C0"/>
                </a:solidFill>
              </a:rPr>
              <a:t>”</a:t>
            </a:r>
            <a:r>
              <a:rPr lang="en-US" altLang="zh-CN" dirty="0" smtClean="0">
                <a:solidFill>
                  <a:srgbClr val="0070C0"/>
                </a:solidFill>
              </a:rPr>
              <a:t>10</a:t>
            </a:r>
            <a:r>
              <a:rPr lang="zh-CN" altLang="en-US" dirty="0" smtClean="0">
                <a:solidFill>
                  <a:srgbClr val="0070C0"/>
                </a:solidFill>
              </a:rPr>
              <a:t>个符号来表示，基数为</a:t>
            </a:r>
            <a:r>
              <a:rPr lang="en-US" altLang="zh-CN" dirty="0" smtClean="0">
                <a:solidFill>
                  <a:srgbClr val="0070C0"/>
                </a:solidFill>
              </a:rPr>
              <a:t>10</a:t>
            </a:r>
            <a:r>
              <a:rPr lang="zh-CN" altLang="en-US" dirty="0" smtClean="0">
                <a:solidFill>
                  <a:srgbClr val="0070C0"/>
                </a:solidFill>
              </a:rPr>
              <a:t>，即</a:t>
            </a:r>
            <a:r>
              <a:rPr lang="en-US" altLang="zh-CN" dirty="0" smtClean="0">
                <a:solidFill>
                  <a:srgbClr val="0070C0"/>
                </a:solidFill>
              </a:rPr>
              <a:t>R=10</a:t>
            </a:r>
            <a:endParaRPr lang="en-US" altLang="zh-CN" dirty="0">
              <a:solidFill>
                <a:srgbClr val="0070C0"/>
              </a:solidFill>
            </a:endParaRPr>
          </a:p>
          <a:p>
            <a:pPr marL="82296" indent="0">
              <a:buNone/>
            </a:pPr>
            <a:endParaRPr lang="zh-CN" altLang="en-US" dirty="0"/>
          </a:p>
        </p:txBody>
      </p:sp>
    </p:spTree>
    <p:extLst>
      <p:ext uri="{BB962C8B-B14F-4D97-AF65-F5344CB8AC3E}">
        <p14:creationId xmlns:p14="http://schemas.microsoft.com/office/powerpoint/2010/main" val="1604895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位权</a:t>
                </a:r>
                <a:endParaRPr lang="en-US" altLang="zh-CN" dirty="0" smtClean="0"/>
              </a:p>
              <a:p>
                <a:pPr marL="813816" lvl="1" indent="-457200">
                  <a:buSzPct val="50000"/>
                  <a:buFont typeface="Wingdings" panose="05000000000000000000" pitchFamily="2" charset="2"/>
                  <a:buChar char="Ø"/>
                </a:pPr>
                <a:r>
                  <a:rPr lang="zh-CN" altLang="en-US" dirty="0" smtClean="0">
                    <a:solidFill>
                      <a:srgbClr val="0070C0"/>
                    </a:solidFill>
                  </a:rPr>
                  <a:t>一个数码处在不同位置所代表的值不同。每个数码所表示的数值等于该数码乘以一个与数码所在位置相关的常数，这个常数叫做位权。</a:t>
                </a:r>
                <a:endParaRPr lang="en-US" altLang="zh-CN" dirty="0" smtClean="0">
                  <a:solidFill>
                    <a:srgbClr val="0070C0"/>
                  </a:solidFill>
                </a:endParaRPr>
              </a:p>
              <a:p>
                <a:pPr marL="813816" lvl="1" indent="-457200">
                  <a:buSzPct val="50000"/>
                  <a:buFont typeface="Wingdings" panose="05000000000000000000" pitchFamily="2" charset="2"/>
                  <a:buChar char="Ø"/>
                </a:pPr>
                <a:r>
                  <a:rPr lang="zh-CN" altLang="en-US" dirty="0">
                    <a:solidFill>
                      <a:srgbClr val="0070C0"/>
                    </a:solidFill>
                  </a:rPr>
                  <a:t>位</a:t>
                </a:r>
                <a:r>
                  <a:rPr lang="zh-CN" altLang="en-US" dirty="0" smtClean="0">
                    <a:solidFill>
                      <a:srgbClr val="0070C0"/>
                    </a:solidFill>
                  </a:rPr>
                  <a:t>权的大小：以基数为底、数码所在位置的序号为指数的整数次幂。</a:t>
                </a:r>
                <a:endParaRPr lang="en-US" altLang="zh-CN" dirty="0" smtClean="0">
                  <a:solidFill>
                    <a:srgbClr val="0070C0"/>
                  </a:solidFill>
                </a:endParaRPr>
              </a:p>
              <a:p>
                <a:pPr marL="356616" lvl="1" indent="0">
                  <a:buSzPct val="50000"/>
                  <a:buNone/>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rPr>
                  <a:t>例如：</a:t>
                </a:r>
                <a:r>
                  <a:rPr lang="en-US" altLang="zh-CN" dirty="0" smtClean="0">
                    <a:solidFill>
                      <a:srgbClr val="0070C0"/>
                    </a:solidFill>
                  </a:rPr>
                  <a:t>219=2</a:t>
                </a:r>
                <a14:m>
                  <m:oMath xmlns:m="http://schemas.openxmlformats.org/officeDocument/2006/math">
                    <m:r>
                      <a:rPr lang="en-US" altLang="zh-CN" i="1" smtClean="0">
                        <a:solidFill>
                          <a:srgbClr val="0070C0"/>
                        </a:solidFill>
                        <a:latin typeface="Cambria Math"/>
                        <a:ea typeface="Cambria Math"/>
                      </a:rPr>
                      <m:t>×</m:t>
                    </m:r>
                  </m:oMath>
                </a14:m>
                <a:r>
                  <a:rPr lang="en-US" altLang="zh-CN" dirty="0" smtClean="0">
                    <a:solidFill>
                      <a:srgbClr val="0070C0"/>
                    </a:solidFill>
                  </a:rPr>
                  <a:t>10</a:t>
                </a:r>
                <a:r>
                  <a:rPr lang="en-US" altLang="zh-CN" baseline="30000" dirty="0" smtClean="0">
                    <a:solidFill>
                      <a:srgbClr val="0070C0"/>
                    </a:solidFill>
                  </a:rPr>
                  <a:t>2</a:t>
                </a:r>
                <a:r>
                  <a:rPr lang="en-US" altLang="zh-CN" dirty="0" smtClean="0">
                    <a:solidFill>
                      <a:srgbClr val="0070C0"/>
                    </a:solidFill>
                  </a:rPr>
                  <a:t>+1</a:t>
                </a:r>
                <a14:m>
                  <m:oMath xmlns:m="http://schemas.openxmlformats.org/officeDocument/2006/math">
                    <m:r>
                      <a:rPr lang="en-US" altLang="zh-CN" i="1" dirty="0" smtClean="0">
                        <a:solidFill>
                          <a:srgbClr val="0070C0"/>
                        </a:solidFill>
                        <a:latin typeface="Cambria Math"/>
                        <a:ea typeface="Cambria Math"/>
                      </a:rPr>
                      <m:t>×</m:t>
                    </m:r>
                  </m:oMath>
                </a14:m>
                <a:r>
                  <a:rPr lang="en-US" altLang="zh-CN" dirty="0" smtClean="0">
                    <a:solidFill>
                      <a:srgbClr val="0070C0"/>
                    </a:solidFill>
                  </a:rPr>
                  <a:t>10</a:t>
                </a:r>
                <a:r>
                  <a:rPr lang="en-US" altLang="zh-CN" baseline="30000" dirty="0" smtClean="0">
                    <a:solidFill>
                      <a:srgbClr val="0070C0"/>
                    </a:solidFill>
                  </a:rPr>
                  <a:t>1</a:t>
                </a:r>
                <a:r>
                  <a:rPr lang="en-US" altLang="zh-CN" dirty="0" smtClean="0">
                    <a:solidFill>
                      <a:srgbClr val="0070C0"/>
                    </a:solidFill>
                  </a:rPr>
                  <a:t>+0</a:t>
                </a:r>
                <a14:m>
                  <m:oMath xmlns:m="http://schemas.openxmlformats.org/officeDocument/2006/math">
                    <m:r>
                      <a:rPr lang="en-US" altLang="zh-CN" i="1" dirty="0" smtClean="0">
                        <a:solidFill>
                          <a:srgbClr val="0070C0"/>
                        </a:solidFill>
                        <a:latin typeface="Cambria Math"/>
                        <a:ea typeface="Cambria Math"/>
                      </a:rPr>
                      <m:t>×</m:t>
                    </m:r>
                  </m:oMath>
                </a14:m>
                <a:r>
                  <a:rPr lang="en-US" altLang="zh-CN" dirty="0" smtClean="0">
                    <a:solidFill>
                      <a:srgbClr val="0070C0"/>
                    </a:solidFill>
                  </a:rPr>
                  <a:t>10</a:t>
                </a:r>
                <a:r>
                  <a:rPr lang="en-US" altLang="zh-CN" baseline="30000" dirty="0" smtClean="0">
                    <a:solidFill>
                      <a:srgbClr val="0070C0"/>
                    </a:solidFill>
                  </a:rPr>
                  <a:t>0</a:t>
                </a:r>
                <a:endParaRPr lang="zh-CN" altLang="en-US" baseline="30000" dirty="0">
                  <a:solidFill>
                    <a:srgbClr val="0070C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1647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常用的数制</a:t>
            </a:r>
            <a:endParaRPr lang="en-US" altLang="zh-CN" dirty="0" smtClean="0"/>
          </a:p>
          <a:p>
            <a:pPr marL="813816" lvl="1" indent="-457200">
              <a:buSzPct val="50000"/>
              <a:buFont typeface="Wingdings" panose="05000000000000000000" pitchFamily="2" charset="2"/>
              <a:buChar char="Ø"/>
            </a:pPr>
            <a:r>
              <a:rPr lang="zh-CN" altLang="en-US" dirty="0" smtClean="0">
                <a:solidFill>
                  <a:srgbClr val="0070C0"/>
                </a:solidFill>
              </a:rPr>
              <a:t>十进制</a:t>
            </a:r>
            <a:r>
              <a:rPr lang="en-US" altLang="zh-CN" dirty="0" smtClean="0">
                <a:solidFill>
                  <a:srgbClr val="0070C0"/>
                </a:solidFill>
              </a:rPr>
              <a:t>——</a:t>
            </a:r>
            <a:r>
              <a:rPr lang="zh-CN" altLang="en-US" dirty="0" smtClean="0">
                <a:solidFill>
                  <a:srgbClr val="0070C0"/>
                </a:solidFill>
              </a:rPr>
              <a:t>符合人们习惯</a:t>
            </a:r>
            <a:endParaRPr lang="en-US" altLang="zh-CN" dirty="0" smtClean="0">
              <a:solidFill>
                <a:srgbClr val="0070C0"/>
              </a:solidFill>
            </a:endParaRPr>
          </a:p>
          <a:p>
            <a:pPr marL="813816" lvl="1" indent="-457200">
              <a:buSzPct val="50000"/>
              <a:buFont typeface="Wingdings" panose="05000000000000000000" pitchFamily="2" charset="2"/>
              <a:buChar char="Ø"/>
            </a:pPr>
            <a:r>
              <a:rPr lang="zh-CN" altLang="en-US" dirty="0" smtClean="0">
                <a:solidFill>
                  <a:srgbClr val="0070C0"/>
                </a:solidFill>
              </a:rPr>
              <a:t>二进制</a:t>
            </a:r>
            <a:r>
              <a:rPr lang="en-US" altLang="zh-CN" dirty="0" smtClean="0">
                <a:solidFill>
                  <a:srgbClr val="0070C0"/>
                </a:solidFill>
              </a:rPr>
              <a:t>——</a:t>
            </a:r>
            <a:r>
              <a:rPr lang="zh-CN" altLang="en-US" dirty="0" smtClean="0">
                <a:solidFill>
                  <a:srgbClr val="0070C0"/>
                </a:solidFill>
              </a:rPr>
              <a:t>计算机内部表示和存储数据，便于物理实现。</a:t>
            </a:r>
            <a:endParaRPr lang="en-US" altLang="zh-CN" dirty="0" smtClean="0">
              <a:solidFill>
                <a:srgbClr val="0070C0"/>
              </a:solidFill>
            </a:endParaRPr>
          </a:p>
          <a:p>
            <a:pPr marL="813816" lvl="1" indent="-457200">
              <a:buSzPct val="50000"/>
              <a:buFont typeface="Wingdings" panose="05000000000000000000" pitchFamily="2" charset="2"/>
              <a:buChar char="Ø"/>
            </a:pPr>
            <a:r>
              <a:rPr lang="zh-CN" altLang="en-US" dirty="0" smtClean="0">
                <a:solidFill>
                  <a:srgbClr val="0070C0"/>
                </a:solidFill>
              </a:rPr>
              <a:t>十六进制、八进制</a:t>
            </a:r>
            <a:r>
              <a:rPr lang="en-US" altLang="zh-CN" dirty="0" smtClean="0">
                <a:solidFill>
                  <a:srgbClr val="0070C0"/>
                </a:solidFill>
              </a:rPr>
              <a:t>——</a:t>
            </a:r>
            <a:r>
              <a:rPr lang="zh-CN" altLang="en-US" dirty="0" smtClean="0">
                <a:solidFill>
                  <a:srgbClr val="0070C0"/>
                </a:solidFill>
              </a:rPr>
              <a:t>便于书写，与二进制转换。</a:t>
            </a:r>
            <a:endParaRPr lang="en-US" altLang="zh-CN" dirty="0" smtClean="0">
              <a:solidFill>
                <a:srgbClr val="0070C0"/>
              </a:solidFill>
            </a:endParaRPr>
          </a:p>
          <a:p>
            <a:pPr>
              <a:buSzPct val="50000"/>
              <a:buFont typeface="Wingdings" panose="05000000000000000000" pitchFamily="2" charset="2"/>
              <a:buChar char="l"/>
            </a:pPr>
            <a:r>
              <a:rPr lang="zh-CN" altLang="en-US" dirty="0" smtClean="0"/>
              <a:t>常用的数制表示方法</a:t>
            </a:r>
            <a:endParaRPr lang="en-US" altLang="zh-CN" dirty="0" smtClean="0"/>
          </a:p>
          <a:p>
            <a:pPr lvl="1">
              <a:buSzPct val="50000"/>
              <a:buFont typeface="Wingdings" panose="05000000000000000000" pitchFamily="2" charset="2"/>
              <a:buChar char="Ø"/>
            </a:pPr>
            <a:r>
              <a:rPr lang="zh-CN" altLang="en-US" dirty="0" smtClean="0">
                <a:solidFill>
                  <a:srgbClr val="0070C0"/>
                </a:solidFill>
              </a:rPr>
              <a:t>下标法</a:t>
            </a:r>
            <a:endParaRPr lang="en-US" altLang="zh-CN" dirty="0" smtClean="0">
              <a:solidFill>
                <a:srgbClr val="0070C0"/>
              </a:solidFill>
            </a:endParaRPr>
          </a:p>
          <a:p>
            <a:pPr lvl="1">
              <a:buSzPct val="50000"/>
              <a:buFont typeface="Wingdings" panose="05000000000000000000" pitchFamily="2" charset="2"/>
              <a:buChar char="Ø"/>
            </a:pPr>
            <a:r>
              <a:rPr lang="zh-CN" altLang="en-US" dirty="0" smtClean="0">
                <a:solidFill>
                  <a:srgbClr val="0070C0"/>
                </a:solidFill>
              </a:rPr>
              <a:t>字母法</a:t>
            </a:r>
            <a:endParaRPr lang="zh-CN" altLang="en-US" dirty="0">
              <a:solidFill>
                <a:srgbClr val="0070C0"/>
              </a:solidFill>
            </a:endParaRPr>
          </a:p>
        </p:txBody>
      </p:sp>
    </p:spTree>
    <p:extLst>
      <p:ext uri="{BB962C8B-B14F-4D97-AF65-F5344CB8AC3E}">
        <p14:creationId xmlns:p14="http://schemas.microsoft.com/office/powerpoint/2010/main" val="2368504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708392" cy="4800600"/>
          </a:xfrm>
        </p:spPr>
        <p:txBody>
          <a:bodyPr>
            <a:normAutofit/>
          </a:bodyPr>
          <a:lstStyle/>
          <a:p>
            <a:r>
              <a:rPr lang="zh-CN" altLang="en-US" dirty="0" smtClean="0"/>
              <a:t>下标法</a:t>
            </a:r>
            <a:endParaRPr lang="en-US" altLang="zh-CN" dirty="0" smtClean="0"/>
          </a:p>
          <a:p>
            <a:pPr marL="813816" lvl="1" indent="-457200">
              <a:buSzPct val="50000"/>
              <a:buFont typeface="Wingdings" panose="05000000000000000000" pitchFamily="2" charset="2"/>
              <a:buChar char="Ø"/>
            </a:pPr>
            <a:r>
              <a:rPr lang="zh-CN" altLang="en-US" dirty="0" smtClean="0">
                <a:solidFill>
                  <a:srgbClr val="0070C0"/>
                </a:solidFill>
              </a:rPr>
              <a:t>用小括号将要表示的数括起来，然后在右括号外的右下角写上数制的基数</a:t>
            </a:r>
            <a:r>
              <a:rPr lang="en-US" altLang="zh-CN" dirty="0" smtClean="0">
                <a:solidFill>
                  <a:srgbClr val="0070C0"/>
                </a:solidFill>
              </a:rPr>
              <a:t>R</a:t>
            </a:r>
            <a:r>
              <a:rPr lang="zh-CN" altLang="en-US" dirty="0" smtClean="0">
                <a:solidFill>
                  <a:srgbClr val="0070C0"/>
                </a:solidFill>
              </a:rPr>
              <a:t>。</a:t>
            </a:r>
            <a:endParaRPr lang="en-US" altLang="zh-CN" dirty="0" smtClean="0">
              <a:solidFill>
                <a:srgbClr val="0070C0"/>
              </a:solidFill>
            </a:endParaRPr>
          </a:p>
          <a:p>
            <a:pPr marL="813816" lvl="1" indent="-457200">
              <a:buSzPct val="50000"/>
              <a:buFont typeface="Wingdings" panose="05000000000000000000" pitchFamily="2" charset="2"/>
              <a:buChar char="Ø"/>
            </a:pPr>
            <a:r>
              <a:rPr lang="zh-CN" altLang="en-US" dirty="0" smtClean="0">
                <a:solidFill>
                  <a:srgbClr val="0070C0"/>
                </a:solidFill>
              </a:rPr>
              <a:t>一般我们用</a:t>
            </a:r>
            <a:r>
              <a:rPr lang="en-US" altLang="zh-CN" dirty="0" smtClean="0">
                <a:solidFill>
                  <a:srgbClr val="FF0000"/>
                </a:solidFill>
              </a:rPr>
              <a:t>(   )</a:t>
            </a:r>
            <a:r>
              <a:rPr lang="zh-CN" altLang="en-US" baseline="-25000" dirty="0" smtClean="0">
                <a:solidFill>
                  <a:srgbClr val="FF0000"/>
                </a:solidFill>
              </a:rPr>
              <a:t>角标</a:t>
            </a:r>
            <a:r>
              <a:rPr lang="zh-CN" altLang="en-US" dirty="0" smtClean="0">
                <a:solidFill>
                  <a:srgbClr val="0070C0"/>
                </a:solidFill>
              </a:rPr>
              <a:t>表示不同进制的数据。</a:t>
            </a:r>
            <a:endParaRPr lang="en-US" altLang="zh-CN" dirty="0" smtClean="0">
              <a:solidFill>
                <a:srgbClr val="0070C0"/>
              </a:solidFill>
            </a:endParaRPr>
          </a:p>
          <a:p>
            <a:pPr marL="356616" lvl="1" indent="0">
              <a:buSzPct val="50000"/>
              <a:buNone/>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rPr>
              <a:t>如：十进制数用</a:t>
            </a:r>
            <a:r>
              <a:rPr lang="en-US" altLang="zh-CN" dirty="0">
                <a:solidFill>
                  <a:srgbClr val="0070C0"/>
                </a:solidFill>
              </a:rPr>
              <a:t>(   </a:t>
            </a:r>
            <a:r>
              <a:rPr lang="en-US" altLang="zh-CN" dirty="0" smtClean="0">
                <a:solidFill>
                  <a:srgbClr val="0070C0"/>
                </a:solidFill>
              </a:rPr>
              <a:t>)</a:t>
            </a:r>
            <a:r>
              <a:rPr lang="en-US" altLang="zh-CN" baseline="-25000" dirty="0" smtClean="0">
                <a:solidFill>
                  <a:srgbClr val="0070C0"/>
                </a:solidFill>
              </a:rPr>
              <a:t>10</a:t>
            </a:r>
            <a:r>
              <a:rPr lang="zh-CN" altLang="en-US" dirty="0" smtClean="0">
                <a:solidFill>
                  <a:srgbClr val="0070C0"/>
                </a:solidFill>
              </a:rPr>
              <a:t>表示                              </a:t>
            </a:r>
            <a:endParaRPr lang="en-US" altLang="zh-CN" dirty="0" smtClean="0">
              <a:solidFill>
                <a:srgbClr val="0070C0"/>
              </a:solidFill>
            </a:endParaRPr>
          </a:p>
          <a:p>
            <a:pPr marL="356616" lvl="1" indent="0">
              <a:buSzPct val="50000"/>
              <a:buNone/>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rPr>
              <a:t>二进制数</a:t>
            </a:r>
            <a:r>
              <a:rPr lang="zh-CN" altLang="en-US" dirty="0">
                <a:solidFill>
                  <a:srgbClr val="0070C0"/>
                </a:solidFill>
              </a:rPr>
              <a:t>用</a:t>
            </a:r>
            <a:r>
              <a:rPr lang="en-US" altLang="zh-CN" dirty="0">
                <a:solidFill>
                  <a:srgbClr val="0070C0"/>
                </a:solidFill>
              </a:rPr>
              <a:t>(   </a:t>
            </a:r>
            <a:r>
              <a:rPr lang="en-US" altLang="zh-CN" dirty="0" smtClean="0">
                <a:solidFill>
                  <a:srgbClr val="0070C0"/>
                </a:solidFill>
              </a:rPr>
              <a:t>)</a:t>
            </a:r>
            <a:r>
              <a:rPr lang="en-US" altLang="zh-CN" baseline="-25000" dirty="0">
                <a:solidFill>
                  <a:srgbClr val="0070C0"/>
                </a:solidFill>
              </a:rPr>
              <a:t>2</a:t>
            </a:r>
            <a:r>
              <a:rPr lang="zh-CN" altLang="en-US" dirty="0" smtClean="0">
                <a:solidFill>
                  <a:srgbClr val="0070C0"/>
                </a:solidFill>
              </a:rPr>
              <a:t>表示 </a:t>
            </a:r>
            <a:endParaRPr lang="en-US" altLang="zh-CN" dirty="0" smtClean="0">
              <a:solidFill>
                <a:srgbClr val="0070C0"/>
              </a:solidFill>
            </a:endParaRPr>
          </a:p>
          <a:p>
            <a:pPr marL="356616" lvl="1" indent="0">
              <a:buSzPct val="50000"/>
              <a:buNone/>
            </a:pPr>
            <a:r>
              <a:rPr lang="en-US" altLang="zh-CN" dirty="0" smtClean="0">
                <a:solidFill>
                  <a:srgbClr val="0070C0"/>
                </a:solidFill>
              </a:rPr>
              <a:t>            ( 1056.78 </a:t>
            </a:r>
            <a:r>
              <a:rPr lang="en-US" altLang="zh-CN" dirty="0">
                <a:solidFill>
                  <a:srgbClr val="0070C0"/>
                </a:solidFill>
              </a:rPr>
              <a:t>)</a:t>
            </a:r>
            <a:r>
              <a:rPr lang="en-US" altLang="zh-CN" baseline="-25000" dirty="0">
                <a:solidFill>
                  <a:srgbClr val="0070C0"/>
                </a:solidFill>
              </a:rPr>
              <a:t>10</a:t>
            </a:r>
            <a:r>
              <a:rPr lang="zh-CN" altLang="en-US" dirty="0" smtClean="0">
                <a:solidFill>
                  <a:srgbClr val="0070C0"/>
                </a:solidFill>
              </a:rPr>
              <a:t>表示</a:t>
            </a:r>
            <a:r>
              <a:rPr lang="en-US" altLang="zh-CN" dirty="0" smtClean="0">
                <a:solidFill>
                  <a:srgbClr val="0070C0"/>
                </a:solidFill>
              </a:rPr>
              <a:t>1056.78</a:t>
            </a:r>
            <a:r>
              <a:rPr lang="zh-CN" altLang="en-US" dirty="0" smtClean="0">
                <a:solidFill>
                  <a:srgbClr val="0070C0"/>
                </a:solidFill>
              </a:rPr>
              <a:t>是十进制数</a:t>
            </a:r>
            <a:endParaRPr lang="en-US" altLang="zh-CN" dirty="0" smtClean="0">
              <a:solidFill>
                <a:srgbClr val="0070C0"/>
              </a:solidFill>
            </a:endParaRPr>
          </a:p>
          <a:p>
            <a:pPr marL="356616" lvl="1" indent="0">
              <a:buSzPct val="50000"/>
              <a:buNone/>
            </a:pPr>
            <a:r>
              <a:rPr lang="en-US" altLang="zh-CN" dirty="0">
                <a:solidFill>
                  <a:srgbClr val="0070C0"/>
                </a:solidFill>
              </a:rPr>
              <a:t> </a:t>
            </a:r>
            <a:r>
              <a:rPr lang="en-US" altLang="zh-CN" dirty="0" smtClean="0">
                <a:solidFill>
                  <a:srgbClr val="0070C0"/>
                </a:solidFill>
              </a:rPr>
              <a:t>           ( 756)</a:t>
            </a:r>
            <a:r>
              <a:rPr lang="en-US" altLang="zh-CN" baseline="-25000" dirty="0">
                <a:solidFill>
                  <a:srgbClr val="0070C0"/>
                </a:solidFill>
              </a:rPr>
              <a:t>8</a:t>
            </a:r>
            <a:r>
              <a:rPr lang="zh-CN" altLang="en-US" dirty="0" smtClean="0">
                <a:solidFill>
                  <a:srgbClr val="0070C0"/>
                </a:solidFill>
              </a:rPr>
              <a:t>表示</a:t>
            </a:r>
            <a:r>
              <a:rPr lang="en-US" altLang="zh-CN" dirty="0" smtClean="0">
                <a:solidFill>
                  <a:srgbClr val="0070C0"/>
                </a:solidFill>
              </a:rPr>
              <a:t>756</a:t>
            </a:r>
            <a:r>
              <a:rPr lang="zh-CN" altLang="en-US" dirty="0" smtClean="0">
                <a:solidFill>
                  <a:srgbClr val="0070C0"/>
                </a:solidFill>
              </a:rPr>
              <a:t>是八进制数</a:t>
            </a:r>
            <a:endParaRPr lang="en-US" altLang="zh-CN" dirty="0" smtClean="0">
              <a:solidFill>
                <a:srgbClr val="0070C0"/>
              </a:solidFill>
            </a:endParaRPr>
          </a:p>
          <a:p>
            <a:pPr marL="356616" lvl="1" indent="0">
              <a:buSzPct val="50000"/>
              <a:buNone/>
            </a:pPr>
            <a:r>
              <a:rPr lang="en-US" altLang="zh-CN" dirty="0" smtClean="0">
                <a:solidFill>
                  <a:srgbClr val="0070C0"/>
                </a:solidFill>
              </a:rPr>
              <a:t>            (1101.0101)</a:t>
            </a:r>
            <a:r>
              <a:rPr lang="en-US" altLang="zh-CN" baseline="-25000" dirty="0" smtClean="0">
                <a:solidFill>
                  <a:srgbClr val="0070C0"/>
                </a:solidFill>
              </a:rPr>
              <a:t>2</a:t>
            </a:r>
            <a:r>
              <a:rPr lang="zh-CN" altLang="en-US" dirty="0" smtClean="0">
                <a:solidFill>
                  <a:srgbClr val="0070C0"/>
                </a:solidFill>
              </a:rPr>
              <a:t>表示</a:t>
            </a:r>
            <a:r>
              <a:rPr lang="en-US" altLang="zh-CN" dirty="0" smtClean="0">
                <a:solidFill>
                  <a:srgbClr val="0070C0"/>
                </a:solidFill>
              </a:rPr>
              <a:t>1101.0101</a:t>
            </a:r>
            <a:r>
              <a:rPr lang="zh-CN" altLang="en-US" dirty="0" smtClean="0">
                <a:solidFill>
                  <a:srgbClr val="0070C0"/>
                </a:solidFill>
              </a:rPr>
              <a:t>是二进制数</a:t>
            </a:r>
            <a:endParaRPr lang="zh-CN" altLang="en-US" dirty="0">
              <a:solidFill>
                <a:srgbClr val="0070C0"/>
              </a:solidFill>
            </a:endParaRPr>
          </a:p>
        </p:txBody>
      </p:sp>
    </p:spTree>
    <p:extLst>
      <p:ext uri="{BB962C8B-B14F-4D97-AF65-F5344CB8AC3E}">
        <p14:creationId xmlns:p14="http://schemas.microsoft.com/office/powerpoint/2010/main" val="2538187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字母法</a:t>
            </a:r>
            <a:endParaRPr lang="en-US" altLang="zh-CN" dirty="0" smtClean="0"/>
          </a:p>
          <a:p>
            <a:pPr marL="356616" lvl="1" indent="0">
              <a:buNone/>
            </a:pPr>
            <a:r>
              <a:rPr lang="zh-CN" altLang="en-US" dirty="0" smtClean="0">
                <a:solidFill>
                  <a:srgbClr val="0070C0"/>
                </a:solidFill>
              </a:rPr>
              <a:t>在计算机中，在数字后加字母表示不同进制数据。</a:t>
            </a:r>
            <a:endParaRPr lang="en-US" altLang="zh-CN" dirty="0" smtClean="0">
              <a:solidFill>
                <a:srgbClr val="0070C0"/>
              </a:solidFill>
            </a:endParaRPr>
          </a:p>
          <a:p>
            <a:pPr marL="356616" lvl="1" indent="0">
              <a:buNone/>
            </a:pPr>
            <a:r>
              <a:rPr lang="zh-CN" altLang="en-US" dirty="0" smtClean="0">
                <a:solidFill>
                  <a:srgbClr val="0070C0"/>
                </a:solidFill>
              </a:rPr>
              <a:t>其中：</a:t>
            </a:r>
            <a:r>
              <a:rPr lang="en-US" altLang="zh-CN" dirty="0" smtClean="0">
                <a:solidFill>
                  <a:srgbClr val="0070C0"/>
                </a:solidFill>
              </a:rPr>
              <a:t>B—</a:t>
            </a:r>
            <a:r>
              <a:rPr lang="zh-CN" altLang="en-US" dirty="0" smtClean="0">
                <a:solidFill>
                  <a:srgbClr val="0070C0"/>
                </a:solidFill>
              </a:rPr>
              <a:t>二进制</a:t>
            </a:r>
            <a:endParaRPr lang="en-US" altLang="zh-CN" dirty="0" smtClean="0">
              <a:solidFill>
                <a:srgbClr val="0070C0"/>
              </a:solidFill>
            </a:endParaRPr>
          </a:p>
          <a:p>
            <a:pPr marL="356616" lvl="1" indent="0">
              <a:buNone/>
            </a:pPr>
            <a:r>
              <a:rPr lang="en-US" altLang="zh-CN" dirty="0">
                <a:solidFill>
                  <a:srgbClr val="0070C0"/>
                </a:solidFill>
              </a:rPr>
              <a:t> </a:t>
            </a:r>
            <a:r>
              <a:rPr lang="en-US" altLang="zh-CN" dirty="0" smtClean="0">
                <a:solidFill>
                  <a:srgbClr val="0070C0"/>
                </a:solidFill>
              </a:rPr>
              <a:t>          </a:t>
            </a:r>
            <a:r>
              <a:rPr lang="en-US" altLang="zh-CN" dirty="0" smtClean="0">
                <a:solidFill>
                  <a:srgbClr val="0070C0"/>
                </a:solidFill>
                <a:latin typeface="Times New Roman" panose="02020603050405020304" pitchFamily="18" charset="0"/>
                <a:cs typeface="Times New Roman" panose="02020603050405020304" pitchFamily="18" charset="0"/>
              </a:rPr>
              <a:t>D</a:t>
            </a:r>
            <a:r>
              <a:rPr lang="en-US" altLang="zh-CN" dirty="0" smtClean="0">
                <a:solidFill>
                  <a:srgbClr val="0070C0"/>
                </a:solidFill>
              </a:rPr>
              <a:t>—</a:t>
            </a:r>
            <a:r>
              <a:rPr lang="zh-CN" altLang="en-US" dirty="0" smtClean="0">
                <a:solidFill>
                  <a:srgbClr val="0070C0"/>
                </a:solidFill>
              </a:rPr>
              <a:t>十进制</a:t>
            </a:r>
            <a:endParaRPr lang="en-US" altLang="zh-CN" dirty="0" smtClean="0">
              <a:solidFill>
                <a:srgbClr val="0070C0"/>
              </a:solidFill>
            </a:endParaRPr>
          </a:p>
          <a:p>
            <a:pPr marL="356616" lvl="1" indent="0">
              <a:buNone/>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smtClean="0">
                <a:solidFill>
                  <a:srgbClr val="0070C0"/>
                </a:solidFill>
                <a:latin typeface="Times New Roman" panose="02020603050405020304" pitchFamily="18" charset="0"/>
                <a:cs typeface="Times New Roman" panose="02020603050405020304" pitchFamily="18" charset="0"/>
              </a:rPr>
              <a:t>           O</a:t>
            </a:r>
            <a:r>
              <a:rPr lang="en-US" altLang="zh-CN" dirty="0" smtClean="0">
                <a:solidFill>
                  <a:srgbClr val="0070C0"/>
                </a:solidFill>
              </a:rPr>
              <a:t>—</a:t>
            </a:r>
            <a:r>
              <a:rPr lang="zh-CN" altLang="en-US" dirty="0" smtClean="0">
                <a:solidFill>
                  <a:srgbClr val="0070C0"/>
                </a:solidFill>
              </a:rPr>
              <a:t>八进制</a:t>
            </a:r>
            <a:endParaRPr lang="en-US" altLang="zh-CN" dirty="0" smtClean="0">
              <a:solidFill>
                <a:srgbClr val="0070C0"/>
              </a:solidFill>
            </a:endParaRPr>
          </a:p>
          <a:p>
            <a:pPr marL="356616" lvl="1" indent="0">
              <a:buNone/>
            </a:pPr>
            <a:r>
              <a:rPr lang="en-US" altLang="zh-CN" dirty="0">
                <a:solidFill>
                  <a:srgbClr val="0070C0"/>
                </a:solidFill>
              </a:rPr>
              <a:t> </a:t>
            </a:r>
            <a:r>
              <a:rPr lang="en-US" altLang="zh-CN" dirty="0" smtClean="0">
                <a:solidFill>
                  <a:srgbClr val="0070C0"/>
                </a:solidFill>
              </a:rPr>
              <a:t>          </a:t>
            </a:r>
            <a:r>
              <a:rPr lang="en-US" altLang="zh-CN" dirty="0" smtClean="0">
                <a:solidFill>
                  <a:srgbClr val="0070C0"/>
                </a:solidFill>
                <a:latin typeface="Times New Roman" panose="02020603050405020304" pitchFamily="18" charset="0"/>
                <a:cs typeface="Times New Roman" panose="02020603050405020304" pitchFamily="18" charset="0"/>
              </a:rPr>
              <a:t>H—</a:t>
            </a:r>
            <a:r>
              <a:rPr lang="zh-CN" altLang="en-US" dirty="0" smtClean="0">
                <a:solidFill>
                  <a:srgbClr val="0070C0"/>
                </a:solidFill>
                <a:latin typeface="Times New Roman" panose="02020603050405020304" pitchFamily="18" charset="0"/>
                <a:cs typeface="Times New Roman" panose="02020603050405020304" pitchFamily="18" charset="0"/>
              </a:rPr>
              <a:t>十六进制</a:t>
            </a:r>
            <a:endParaRPr lang="en-US" altLang="zh-CN" dirty="0" smtClean="0">
              <a:solidFill>
                <a:srgbClr val="0070C0"/>
              </a:solidFill>
              <a:latin typeface="Times New Roman" panose="02020603050405020304" pitchFamily="18" charset="0"/>
              <a:cs typeface="Times New Roman" panose="02020603050405020304" pitchFamily="18" charset="0"/>
            </a:endParaRPr>
          </a:p>
          <a:p>
            <a:pPr marL="356616" lvl="1" indent="0">
              <a:buNone/>
            </a:pPr>
            <a:r>
              <a:rPr lang="zh-CN" altLang="en-US" dirty="0" smtClean="0">
                <a:solidFill>
                  <a:srgbClr val="0070C0"/>
                </a:solidFill>
                <a:latin typeface="Times New Roman" panose="02020603050405020304" pitchFamily="18" charset="0"/>
                <a:cs typeface="Times New Roman" panose="02020603050405020304" pitchFamily="18" charset="0"/>
              </a:rPr>
              <a:t>如：</a:t>
            </a:r>
            <a:r>
              <a:rPr lang="en-US" altLang="zh-CN" dirty="0" smtClean="0">
                <a:solidFill>
                  <a:srgbClr val="0070C0"/>
                </a:solidFill>
                <a:latin typeface="Times New Roman" panose="02020603050405020304" pitchFamily="18" charset="0"/>
                <a:cs typeface="Times New Roman" panose="02020603050405020304" pitchFamily="18" charset="0"/>
              </a:rPr>
              <a:t>1011.01B</a:t>
            </a:r>
            <a:r>
              <a:rPr lang="zh-CN" altLang="en-US" dirty="0" smtClean="0">
                <a:solidFill>
                  <a:srgbClr val="0070C0"/>
                </a:solidFill>
                <a:latin typeface="Times New Roman" panose="02020603050405020304" pitchFamily="18" charset="0"/>
                <a:cs typeface="Times New Roman" panose="02020603050405020304" pitchFamily="18" charset="0"/>
              </a:rPr>
              <a:t>，</a:t>
            </a:r>
            <a:r>
              <a:rPr lang="en-US" altLang="zh-CN" dirty="0" smtClean="0">
                <a:solidFill>
                  <a:srgbClr val="0070C0"/>
                </a:solidFill>
                <a:latin typeface="Times New Roman" panose="02020603050405020304" pitchFamily="18" charset="0"/>
                <a:cs typeface="Times New Roman" panose="02020603050405020304" pitchFamily="18" charset="0"/>
              </a:rPr>
              <a:t>678H</a:t>
            </a:r>
            <a:r>
              <a:rPr lang="zh-CN" altLang="en-US" dirty="0" smtClean="0">
                <a:solidFill>
                  <a:srgbClr val="0070C0"/>
                </a:solidFill>
                <a:latin typeface="Times New Roman" panose="02020603050405020304" pitchFamily="18" charset="0"/>
                <a:cs typeface="Times New Roman" panose="02020603050405020304" pitchFamily="18" charset="0"/>
              </a:rPr>
              <a:t>，</a:t>
            </a:r>
            <a:r>
              <a:rPr lang="en-US" altLang="zh-CN" dirty="0" smtClean="0">
                <a:solidFill>
                  <a:srgbClr val="0070C0"/>
                </a:solidFill>
                <a:latin typeface="Times New Roman" panose="02020603050405020304" pitchFamily="18" charset="0"/>
                <a:cs typeface="Times New Roman" panose="02020603050405020304" pitchFamily="18" charset="0"/>
              </a:rPr>
              <a:t>156D</a:t>
            </a:r>
          </a:p>
        </p:txBody>
      </p:sp>
    </p:spTree>
    <p:extLst>
      <p:ext uri="{BB962C8B-B14F-4D97-AF65-F5344CB8AC3E}">
        <p14:creationId xmlns:p14="http://schemas.microsoft.com/office/powerpoint/2010/main" val="2936026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b="1" dirty="0" smtClean="0">
                <a:solidFill>
                  <a:srgbClr val="00B0F0"/>
                </a:solidFill>
                <a:latin typeface="幼圆" pitchFamily="49" charset="-122"/>
                <a:ea typeface="幼圆" pitchFamily="49" charset="-122"/>
              </a:rPr>
              <a:t>第</a:t>
            </a:r>
            <a:r>
              <a:rPr lang="en-US" altLang="zh-CN" sz="6000" b="1" dirty="0" smtClean="0">
                <a:solidFill>
                  <a:srgbClr val="00B0F0"/>
                </a:solidFill>
                <a:latin typeface="幼圆" pitchFamily="49" charset="-122"/>
                <a:ea typeface="幼圆" pitchFamily="49" charset="-122"/>
              </a:rPr>
              <a:t>1</a:t>
            </a:r>
            <a:r>
              <a:rPr lang="zh-CN" altLang="en-US" sz="6000" b="1" dirty="0" smtClean="0">
                <a:solidFill>
                  <a:srgbClr val="00B0F0"/>
                </a:solidFill>
                <a:latin typeface="幼圆" pitchFamily="49" charset="-122"/>
                <a:ea typeface="幼圆" pitchFamily="49" charset="-122"/>
              </a:rPr>
              <a:t>章 绪论</a:t>
            </a:r>
            <a:endParaRPr lang="zh-CN" altLang="en-US" sz="6000" b="1" dirty="0">
              <a:solidFill>
                <a:srgbClr val="00B0F0"/>
              </a:solidFill>
              <a:latin typeface="幼圆" pitchFamily="49" charset="-122"/>
              <a:ea typeface="幼圆" pitchFamily="49" charset="-122"/>
            </a:endParaRPr>
          </a:p>
        </p:txBody>
      </p:sp>
      <p:sp>
        <p:nvSpPr>
          <p:cNvPr id="3" name="副标题 2"/>
          <p:cNvSpPr>
            <a:spLocks noGrp="1"/>
          </p:cNvSpPr>
          <p:nvPr>
            <p:ph type="subTitle" idx="1"/>
          </p:nvPr>
        </p:nvSpPr>
        <p:spPr>
          <a:xfrm>
            <a:off x="1403648" y="2132856"/>
            <a:ext cx="7406640" cy="4459256"/>
          </a:xfrm>
        </p:spPr>
        <p:txBody>
          <a:bodyPr>
            <a:normAutofit/>
          </a:bodyPr>
          <a:lstStyle/>
          <a:p>
            <a:r>
              <a:rPr lang="en-US" altLang="zh-CN" sz="3200" dirty="0" smtClean="0"/>
              <a:t>1.1 </a:t>
            </a:r>
            <a:r>
              <a:rPr lang="zh-CN" altLang="en-US" sz="3200" dirty="0" smtClean="0"/>
              <a:t>图灵模型</a:t>
            </a:r>
            <a:endParaRPr lang="en-US" altLang="zh-CN" sz="3200" dirty="0" smtClean="0"/>
          </a:p>
          <a:p>
            <a:r>
              <a:rPr lang="en-US" altLang="zh-CN" sz="3200" dirty="0" smtClean="0"/>
              <a:t>1.2 </a:t>
            </a:r>
            <a:r>
              <a:rPr lang="zh-CN" altLang="en-US" sz="3200" dirty="0" smtClean="0"/>
              <a:t>冯 </a:t>
            </a:r>
            <a:r>
              <a:rPr lang="en-US" altLang="zh-CN" sz="3200" dirty="0" smtClean="0"/>
              <a:t>• </a:t>
            </a:r>
            <a:r>
              <a:rPr lang="zh-CN" altLang="en-US" sz="3200" dirty="0" smtClean="0"/>
              <a:t>诺依曼模型</a:t>
            </a:r>
            <a:endParaRPr lang="en-US" altLang="zh-CN" sz="3200" dirty="0" smtClean="0"/>
          </a:p>
          <a:p>
            <a:r>
              <a:rPr lang="en-US" altLang="zh-CN" sz="3200" dirty="0" smtClean="0"/>
              <a:t>1.3 </a:t>
            </a:r>
            <a:r>
              <a:rPr lang="zh-CN" altLang="en-US" sz="3200" dirty="0" smtClean="0"/>
              <a:t>计算机组成部分</a:t>
            </a:r>
            <a:endParaRPr lang="en-US" altLang="zh-CN" sz="3200" dirty="0" smtClean="0"/>
          </a:p>
          <a:p>
            <a:r>
              <a:rPr lang="en-US" altLang="zh-CN" sz="3200" dirty="0" smtClean="0"/>
              <a:t>1.4 </a:t>
            </a:r>
            <a:r>
              <a:rPr lang="zh-CN" altLang="en-US" sz="3200" dirty="0" smtClean="0"/>
              <a:t>历史</a:t>
            </a:r>
            <a:endParaRPr lang="en-US" altLang="zh-CN" sz="3200" dirty="0" smtClean="0"/>
          </a:p>
          <a:p>
            <a:r>
              <a:rPr lang="en-US" altLang="zh-CN" sz="3200" dirty="0" smtClean="0"/>
              <a:t>1.5 </a:t>
            </a:r>
            <a:r>
              <a:rPr lang="zh-CN" altLang="en-US" sz="3200" dirty="0" smtClean="0"/>
              <a:t>社会问题和道德问题</a:t>
            </a:r>
            <a:endParaRPr lang="en-US" altLang="zh-CN" sz="3200" dirty="0" smtClean="0"/>
          </a:p>
          <a:p>
            <a:r>
              <a:rPr lang="en-US" altLang="zh-CN" sz="3200" dirty="0" smtClean="0"/>
              <a:t>1.6 </a:t>
            </a:r>
            <a:r>
              <a:rPr lang="zh-CN" altLang="en-US" sz="3200" dirty="0" smtClean="0"/>
              <a:t>计算机科学作为一门学科</a:t>
            </a:r>
            <a:endParaRPr lang="zh-CN" altLang="en-US" sz="3200" dirty="0"/>
          </a:p>
        </p:txBody>
      </p:sp>
    </p:spTree>
    <p:extLst>
      <p:ext uri="{BB962C8B-B14F-4D97-AF65-F5344CB8AC3E}">
        <p14:creationId xmlns:p14="http://schemas.microsoft.com/office/powerpoint/2010/main" val="29376870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十进制系统（以</a:t>
            </a:r>
            <a:r>
              <a:rPr lang="en-US" altLang="zh-CN" dirty="0" smtClean="0"/>
              <a:t>10</a:t>
            </a:r>
            <a:r>
              <a:rPr lang="zh-CN" altLang="en-US" dirty="0" smtClean="0"/>
              <a:t>为底）</a:t>
            </a:r>
            <a:endParaRPr lang="zh-CN" altLang="en-US" dirty="0"/>
          </a:p>
        </p:txBody>
      </p:sp>
      <p:sp>
        <p:nvSpPr>
          <p:cNvPr id="3" name="内容占位符 2"/>
          <p:cNvSpPr>
            <a:spLocks noGrp="1"/>
          </p:cNvSpPr>
          <p:nvPr>
            <p:ph idx="1"/>
          </p:nvPr>
        </p:nvSpPr>
        <p:spPr/>
        <p:txBody>
          <a:bodyPr>
            <a:normAutofit/>
          </a:bodyPr>
          <a:lstStyle/>
          <a:p>
            <a:pPr marL="82296" indent="0">
              <a:buNone/>
            </a:pPr>
            <a:r>
              <a:rPr lang="en-US" altLang="zh-CN" sz="2800" dirty="0" smtClean="0"/>
              <a:t>R=10 </a:t>
            </a:r>
            <a:r>
              <a:rPr lang="zh-CN" altLang="en-US" sz="2800" dirty="0" smtClean="0"/>
              <a:t> 十进制</a:t>
            </a:r>
            <a:endParaRPr lang="en-US" altLang="zh-CN" sz="2800" dirty="0" smtClean="0"/>
          </a:p>
          <a:p>
            <a:pPr marL="82296" indent="0">
              <a:buNone/>
            </a:pPr>
            <a:r>
              <a:rPr lang="zh-CN" altLang="en-US" sz="2800" dirty="0" smtClean="0"/>
              <a:t>数码个数：</a:t>
            </a:r>
            <a:r>
              <a:rPr lang="en-US" altLang="zh-CN" sz="2800" dirty="0" smtClean="0"/>
              <a:t>10</a:t>
            </a:r>
            <a:r>
              <a:rPr lang="zh-CN" altLang="en-US" sz="2800" dirty="0" smtClean="0"/>
              <a:t>个  </a:t>
            </a:r>
            <a:endParaRPr lang="en-US" altLang="zh-CN" sz="2800" dirty="0" smtClean="0"/>
          </a:p>
          <a:p>
            <a:pPr marL="82296" indent="0">
              <a:buNone/>
            </a:pPr>
            <a:r>
              <a:rPr lang="en-US" altLang="zh-CN" sz="2800" dirty="0" smtClean="0"/>
              <a:t>S=</a:t>
            </a:r>
            <a:r>
              <a:rPr lang="zh-CN" altLang="en-US" sz="2800" dirty="0" smtClean="0"/>
              <a:t>｛</a:t>
            </a:r>
            <a:r>
              <a:rPr lang="en-US" altLang="zh-CN" sz="2800" dirty="0" smtClean="0"/>
              <a:t>0</a:t>
            </a:r>
            <a:r>
              <a:rPr lang="zh-CN" altLang="en-US" sz="2800" dirty="0" smtClean="0"/>
              <a:t>，</a:t>
            </a:r>
            <a:r>
              <a:rPr lang="en-US" altLang="zh-CN" sz="2800" dirty="0" smtClean="0"/>
              <a:t>1</a:t>
            </a:r>
            <a:r>
              <a:rPr lang="zh-CN" altLang="en-US" sz="2800" dirty="0" smtClean="0"/>
              <a:t>，</a:t>
            </a:r>
            <a:r>
              <a:rPr lang="en-US" altLang="zh-CN" sz="2800" dirty="0" smtClean="0"/>
              <a:t>2</a:t>
            </a:r>
            <a:r>
              <a:rPr lang="zh-CN" altLang="en-US" sz="2800" dirty="0" smtClean="0"/>
              <a:t>，</a:t>
            </a:r>
            <a:r>
              <a:rPr lang="en-US" altLang="zh-CN" sz="2800" dirty="0" smtClean="0"/>
              <a:t>3</a:t>
            </a:r>
            <a:r>
              <a:rPr lang="zh-CN" altLang="en-US" sz="2800" dirty="0" smtClean="0"/>
              <a:t>，</a:t>
            </a:r>
            <a:r>
              <a:rPr lang="en-US" altLang="zh-CN" sz="2800" dirty="0" smtClean="0"/>
              <a:t>4</a:t>
            </a:r>
            <a:r>
              <a:rPr lang="zh-CN" altLang="en-US" sz="2800" dirty="0" smtClean="0"/>
              <a:t>，</a:t>
            </a:r>
            <a:r>
              <a:rPr lang="en-US" altLang="zh-CN" sz="2800" dirty="0" smtClean="0"/>
              <a:t>5</a:t>
            </a:r>
            <a:r>
              <a:rPr lang="zh-CN" altLang="en-US" sz="2800" dirty="0" smtClean="0"/>
              <a:t>，</a:t>
            </a:r>
            <a:r>
              <a:rPr lang="en-US" altLang="zh-CN" sz="2800" dirty="0" smtClean="0"/>
              <a:t>6</a:t>
            </a:r>
            <a:r>
              <a:rPr lang="zh-CN" altLang="en-US" sz="2800" dirty="0" smtClean="0"/>
              <a:t>，</a:t>
            </a:r>
            <a:r>
              <a:rPr lang="en-US" altLang="zh-CN" sz="2800" dirty="0" smtClean="0"/>
              <a:t>7</a:t>
            </a:r>
            <a:r>
              <a:rPr lang="zh-CN" altLang="en-US" sz="2800" dirty="0" smtClean="0"/>
              <a:t>，</a:t>
            </a:r>
            <a:r>
              <a:rPr lang="en-US" altLang="zh-CN" sz="2800" dirty="0" smtClean="0"/>
              <a:t>8</a:t>
            </a:r>
            <a:r>
              <a:rPr lang="zh-CN" altLang="en-US" sz="2800" dirty="0" smtClean="0"/>
              <a:t>，</a:t>
            </a:r>
            <a:r>
              <a:rPr lang="en-US" altLang="zh-CN" sz="2800" dirty="0" smtClean="0"/>
              <a:t>9</a:t>
            </a:r>
            <a:r>
              <a:rPr lang="zh-CN" altLang="en-US" sz="2800" dirty="0" smtClean="0"/>
              <a:t>｝</a:t>
            </a:r>
            <a:endParaRPr lang="en-US" altLang="zh-CN" sz="2800" dirty="0" smtClean="0"/>
          </a:p>
          <a:p>
            <a:pPr marL="82296" indent="0">
              <a:buNone/>
            </a:pPr>
            <a:r>
              <a:rPr lang="zh-CN" altLang="en-US" sz="2800" dirty="0" smtClean="0"/>
              <a:t>运算规则：逢十进</a:t>
            </a:r>
            <a:r>
              <a:rPr lang="zh-CN" altLang="en-US" sz="2800" dirty="0"/>
              <a:t>一</a:t>
            </a:r>
            <a:r>
              <a:rPr lang="zh-CN" altLang="en-US" sz="2800" dirty="0" smtClean="0"/>
              <a:t>，借一当十</a:t>
            </a:r>
            <a:endParaRPr lang="en-US" altLang="zh-CN" sz="2800" dirty="0" smtClean="0"/>
          </a:p>
        </p:txBody>
      </p:sp>
    </p:spTree>
    <p:extLst>
      <p:ext uri="{BB962C8B-B14F-4D97-AF65-F5344CB8AC3E}">
        <p14:creationId xmlns:p14="http://schemas.microsoft.com/office/powerpoint/2010/main" val="82557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在十进制系统中使用位置量表示整数</a:t>
            </a:r>
            <a:endParaRPr lang="en-US" altLang="zh-CN" dirty="0" smtClean="0"/>
          </a:p>
          <a:p>
            <a:pPr marL="82296" indent="0">
              <a:buNone/>
            </a:pPr>
            <a:endParaRPr lang="en-US" altLang="zh-CN" dirty="0" smtClean="0"/>
          </a:p>
          <a:p>
            <a:pPr marL="82296" indent="0">
              <a:buNone/>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41713"/>
            <a:ext cx="7692369" cy="327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593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0512" y="2070140"/>
            <a:ext cx="7499350" cy="184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908" y="4427243"/>
            <a:ext cx="78867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27830" y="1700808"/>
            <a:ext cx="7664650" cy="461665"/>
          </a:xfrm>
          <a:prstGeom prst="rect">
            <a:avLst/>
          </a:prstGeom>
          <a:noFill/>
        </p:spPr>
        <p:txBody>
          <a:bodyPr wrap="square" rtlCol="0">
            <a:spAutoFit/>
          </a:bodyPr>
          <a:lstStyle/>
          <a:p>
            <a:r>
              <a:rPr lang="zh-CN" altLang="en-US" sz="2400" dirty="0" smtClean="0">
                <a:solidFill>
                  <a:srgbClr val="FF0000"/>
                </a:solidFill>
              </a:rPr>
              <a:t>在十进制系统中使用位置量表示整数</a:t>
            </a:r>
            <a:r>
              <a:rPr lang="en-US" altLang="zh-CN" sz="2400" dirty="0" smtClean="0">
                <a:solidFill>
                  <a:srgbClr val="FF0000"/>
                </a:solidFill>
              </a:rPr>
              <a:t>+224</a:t>
            </a:r>
            <a:endParaRPr lang="zh-CN" altLang="en-US" sz="2400" dirty="0" smtClean="0">
              <a:solidFill>
                <a:srgbClr val="FF0000"/>
              </a:solidFill>
            </a:endParaRPr>
          </a:p>
        </p:txBody>
      </p:sp>
      <p:sp>
        <p:nvSpPr>
          <p:cNvPr id="8" name="TextBox 7"/>
          <p:cNvSpPr txBox="1"/>
          <p:nvPr/>
        </p:nvSpPr>
        <p:spPr>
          <a:xfrm>
            <a:off x="1262223" y="3933056"/>
            <a:ext cx="7664650" cy="461665"/>
          </a:xfrm>
          <a:prstGeom prst="rect">
            <a:avLst/>
          </a:prstGeom>
          <a:noFill/>
        </p:spPr>
        <p:txBody>
          <a:bodyPr wrap="square" rtlCol="0">
            <a:spAutoFit/>
          </a:bodyPr>
          <a:lstStyle/>
          <a:p>
            <a:r>
              <a:rPr lang="zh-CN" altLang="en-US" sz="2400" dirty="0" smtClean="0">
                <a:solidFill>
                  <a:srgbClr val="FF0000"/>
                </a:solidFill>
              </a:rPr>
              <a:t>在十进制系统中使用位置量表示整数</a:t>
            </a:r>
            <a:r>
              <a:rPr lang="en-US" altLang="zh-CN" sz="2400" dirty="0" smtClean="0">
                <a:solidFill>
                  <a:srgbClr val="FF0000"/>
                </a:solidFill>
              </a:rPr>
              <a:t>-7508</a:t>
            </a:r>
            <a:endParaRPr lang="zh-CN" altLang="en-US" sz="2400" dirty="0" smtClean="0">
              <a:solidFill>
                <a:srgbClr val="FF0000"/>
              </a:solidFill>
            </a:endParaRPr>
          </a:p>
        </p:txBody>
      </p:sp>
      <p:sp>
        <p:nvSpPr>
          <p:cNvPr id="9" name="TextBox 8"/>
          <p:cNvSpPr txBox="1"/>
          <p:nvPr/>
        </p:nvSpPr>
        <p:spPr>
          <a:xfrm>
            <a:off x="1282665" y="6113167"/>
            <a:ext cx="7664650" cy="461665"/>
          </a:xfrm>
          <a:prstGeom prst="rect">
            <a:avLst/>
          </a:prstGeom>
          <a:noFill/>
        </p:spPr>
        <p:txBody>
          <a:bodyPr wrap="square" rtlCol="0">
            <a:spAutoFit/>
          </a:bodyPr>
          <a:lstStyle/>
          <a:p>
            <a:r>
              <a:rPr lang="zh-CN" altLang="en-US" sz="2400" dirty="0" smtClean="0">
                <a:solidFill>
                  <a:srgbClr val="FF0000"/>
                </a:solidFill>
              </a:rPr>
              <a:t>思考：数码</a:t>
            </a:r>
            <a:r>
              <a:rPr lang="en-US" altLang="zh-CN" sz="2400" dirty="0" smtClean="0">
                <a:solidFill>
                  <a:srgbClr val="FF0000"/>
                </a:solidFill>
              </a:rPr>
              <a:t>k</a:t>
            </a:r>
            <a:r>
              <a:rPr lang="zh-CN" altLang="en-US" sz="2400" dirty="0" smtClean="0">
                <a:solidFill>
                  <a:srgbClr val="FF0000"/>
                </a:solidFill>
              </a:rPr>
              <a:t>表示的十进制整数的最大值？</a:t>
            </a:r>
          </a:p>
        </p:txBody>
      </p:sp>
    </p:spTree>
    <p:extLst>
      <p:ext uri="{BB962C8B-B14F-4D97-AF65-F5344CB8AC3E}">
        <p14:creationId xmlns:p14="http://schemas.microsoft.com/office/powerpoint/2010/main" val="3337468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在十进制系统中使用位置量</a:t>
            </a:r>
            <a:r>
              <a:rPr lang="zh-CN" altLang="en-US" dirty="0" smtClean="0"/>
              <a:t>表示实数</a:t>
            </a:r>
            <a:endParaRPr lang="en-US" altLang="zh-CN" dirty="0"/>
          </a:p>
          <a:p>
            <a:pPr marL="82296" indent="0">
              <a:buNone/>
            </a:pP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152" y="1989223"/>
            <a:ext cx="7632848" cy="1261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721" y="3573016"/>
            <a:ext cx="78676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79350" y="3020307"/>
            <a:ext cx="7664650" cy="461665"/>
          </a:xfrm>
          <a:prstGeom prst="rect">
            <a:avLst/>
          </a:prstGeom>
          <a:noFill/>
        </p:spPr>
        <p:txBody>
          <a:bodyPr wrap="square" rtlCol="0">
            <a:spAutoFit/>
          </a:bodyPr>
          <a:lstStyle/>
          <a:p>
            <a:r>
              <a:rPr lang="zh-CN" altLang="en-US" sz="2400" dirty="0" smtClean="0">
                <a:solidFill>
                  <a:srgbClr val="FF0000"/>
                </a:solidFill>
              </a:rPr>
              <a:t>以下显示了实数</a:t>
            </a:r>
            <a:r>
              <a:rPr lang="en-US" altLang="zh-CN" sz="2400" dirty="0" smtClean="0">
                <a:solidFill>
                  <a:srgbClr val="FF0000"/>
                </a:solidFill>
              </a:rPr>
              <a:t>+24.13</a:t>
            </a:r>
            <a:r>
              <a:rPr lang="zh-CN" altLang="en-US" sz="2400" dirty="0" smtClean="0">
                <a:solidFill>
                  <a:srgbClr val="FF0000"/>
                </a:solidFill>
              </a:rPr>
              <a:t>的位置量</a:t>
            </a:r>
          </a:p>
        </p:txBody>
      </p:sp>
    </p:spTree>
    <p:extLst>
      <p:ext uri="{BB962C8B-B14F-4D97-AF65-F5344CB8AC3E}">
        <p14:creationId xmlns:p14="http://schemas.microsoft.com/office/powerpoint/2010/main" val="4102415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二进制（以</a:t>
            </a:r>
            <a:r>
              <a:rPr lang="en-US" altLang="zh-CN" dirty="0" smtClean="0"/>
              <a:t>2</a:t>
            </a:r>
            <a:r>
              <a:rPr lang="zh-CN" altLang="en-US" dirty="0" smtClean="0"/>
              <a:t>为底）</a:t>
            </a:r>
            <a:endParaRPr lang="zh-CN" altLang="en-US" dirty="0"/>
          </a:p>
        </p:txBody>
      </p:sp>
      <p:sp>
        <p:nvSpPr>
          <p:cNvPr id="3" name="内容占位符 2"/>
          <p:cNvSpPr>
            <a:spLocks noGrp="1"/>
          </p:cNvSpPr>
          <p:nvPr>
            <p:ph idx="1"/>
          </p:nvPr>
        </p:nvSpPr>
        <p:spPr/>
        <p:txBody>
          <a:bodyPr/>
          <a:lstStyle/>
          <a:p>
            <a:pPr marL="82296" indent="0">
              <a:buNone/>
            </a:pPr>
            <a:r>
              <a:rPr lang="en-US" altLang="zh-CN" dirty="0" smtClean="0"/>
              <a:t>R=2 </a:t>
            </a:r>
            <a:r>
              <a:rPr lang="zh-CN" altLang="en-US" dirty="0" smtClean="0"/>
              <a:t> 二进制</a:t>
            </a:r>
            <a:endParaRPr lang="en-US" altLang="zh-CN" dirty="0"/>
          </a:p>
          <a:p>
            <a:pPr marL="82296" indent="0">
              <a:buNone/>
            </a:pPr>
            <a:r>
              <a:rPr lang="zh-CN" altLang="en-US" dirty="0"/>
              <a:t>数码个数</a:t>
            </a:r>
            <a:r>
              <a:rPr lang="zh-CN" altLang="en-US" dirty="0" smtClean="0"/>
              <a:t>：</a:t>
            </a:r>
            <a:r>
              <a:rPr lang="en-US" altLang="zh-CN" dirty="0"/>
              <a:t>2</a:t>
            </a:r>
            <a:r>
              <a:rPr lang="zh-CN" altLang="en-US" dirty="0" smtClean="0"/>
              <a:t>个  </a:t>
            </a:r>
            <a:endParaRPr lang="en-US" altLang="zh-CN" dirty="0"/>
          </a:p>
          <a:p>
            <a:pPr marL="82296" indent="0">
              <a:buNone/>
            </a:pPr>
            <a:r>
              <a:rPr lang="en-US" altLang="zh-CN" dirty="0"/>
              <a:t>S=</a:t>
            </a:r>
            <a:r>
              <a:rPr lang="zh-CN" altLang="en-US" dirty="0"/>
              <a:t>｛</a:t>
            </a:r>
            <a:r>
              <a:rPr lang="en-US" altLang="zh-CN" dirty="0"/>
              <a:t>0</a:t>
            </a:r>
            <a:r>
              <a:rPr lang="zh-CN" altLang="en-US" dirty="0"/>
              <a:t>，</a:t>
            </a:r>
            <a:r>
              <a:rPr lang="en-US" altLang="zh-CN" dirty="0" smtClean="0"/>
              <a:t>1</a:t>
            </a:r>
            <a:r>
              <a:rPr lang="zh-CN" altLang="en-US" dirty="0" smtClean="0"/>
              <a:t>｝</a:t>
            </a:r>
            <a:endParaRPr lang="en-US" altLang="zh-CN" dirty="0"/>
          </a:p>
          <a:p>
            <a:pPr marL="82296" indent="0">
              <a:buNone/>
            </a:pPr>
            <a:r>
              <a:rPr lang="zh-CN" altLang="en-US" dirty="0"/>
              <a:t>运算规则：</a:t>
            </a:r>
            <a:r>
              <a:rPr lang="zh-CN" altLang="en-US" dirty="0" smtClean="0"/>
              <a:t>逢二进</a:t>
            </a:r>
            <a:r>
              <a:rPr lang="zh-CN" altLang="en-US" dirty="0"/>
              <a:t>一，借一</a:t>
            </a:r>
            <a:r>
              <a:rPr lang="zh-CN" altLang="en-US" dirty="0" smtClean="0"/>
              <a:t>当二</a:t>
            </a:r>
            <a:endParaRPr lang="en-US" altLang="zh-CN" dirty="0"/>
          </a:p>
          <a:p>
            <a:pPr marL="82296" indent="0">
              <a:buNone/>
            </a:pPr>
            <a:endParaRPr lang="zh-CN" altLang="en-US" dirty="0"/>
          </a:p>
        </p:txBody>
      </p:sp>
    </p:spTree>
    <p:extLst>
      <p:ext uri="{BB962C8B-B14F-4D97-AF65-F5344CB8AC3E}">
        <p14:creationId xmlns:p14="http://schemas.microsoft.com/office/powerpoint/2010/main" val="3747418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600888" cy="5410200"/>
          </a:xfrm>
        </p:spPr>
        <p:txBody>
          <a:bodyPr>
            <a:normAutofit fontScale="92500"/>
          </a:bodyPr>
          <a:lstStyle/>
          <a:p>
            <a:pPr marL="82296" indent="0">
              <a:buNone/>
            </a:pPr>
            <a:r>
              <a:rPr lang="zh-CN" altLang="en-US" sz="2800" dirty="0" smtClean="0"/>
              <a:t>采用二进制的原因</a:t>
            </a:r>
            <a:endParaRPr lang="en-US" altLang="zh-CN" sz="2800" dirty="0" smtClean="0"/>
          </a:p>
          <a:p>
            <a:pPr marL="596646" indent="-514350">
              <a:buFont typeface="+mj-ea"/>
              <a:buAutoNum type="circleNumDbPlain"/>
            </a:pPr>
            <a:r>
              <a:rPr lang="zh-CN" altLang="en-US" sz="2600" b="1" dirty="0" smtClean="0">
                <a:solidFill>
                  <a:srgbClr val="FF0000"/>
                </a:solidFill>
              </a:rPr>
              <a:t>易于物理实现</a:t>
            </a:r>
            <a:endParaRPr lang="en-US" altLang="zh-CN" sz="2600" b="1" dirty="0" smtClean="0">
              <a:solidFill>
                <a:srgbClr val="FF0000"/>
              </a:solidFill>
            </a:endParaRPr>
          </a:p>
          <a:p>
            <a:pPr marL="356616" lvl="1" indent="0">
              <a:buNone/>
            </a:pPr>
            <a:r>
              <a:rPr lang="zh-CN" altLang="en-US" sz="2400" dirty="0" smtClean="0"/>
              <a:t>电子元件双稳工作的特点</a:t>
            </a:r>
            <a:endParaRPr lang="en-US" altLang="zh-CN" sz="2400" dirty="0" smtClean="0"/>
          </a:p>
          <a:p>
            <a:pPr marL="356616" lvl="1" indent="0">
              <a:buNone/>
            </a:pPr>
            <a:r>
              <a:rPr lang="zh-CN" altLang="en-US" sz="2400" dirty="0" smtClean="0"/>
              <a:t>只有</a:t>
            </a:r>
            <a:r>
              <a:rPr lang="zh-CN" altLang="en-US" sz="2400" dirty="0"/>
              <a:t>两</a:t>
            </a:r>
            <a:r>
              <a:rPr lang="zh-CN" altLang="en-US" sz="2400" dirty="0" smtClean="0"/>
              <a:t>个数字</a:t>
            </a:r>
            <a:r>
              <a:rPr lang="en-US" altLang="zh-CN" sz="2400" dirty="0" smtClean="0"/>
              <a:t>0</a:t>
            </a:r>
            <a:r>
              <a:rPr lang="zh-CN" altLang="en-US" sz="2400" dirty="0" smtClean="0"/>
              <a:t>和</a:t>
            </a:r>
            <a:r>
              <a:rPr lang="en-US" altLang="zh-CN" sz="2400" dirty="0" smtClean="0"/>
              <a:t>1</a:t>
            </a:r>
            <a:r>
              <a:rPr lang="zh-CN" altLang="en-US" sz="2400" dirty="0" smtClean="0"/>
              <a:t>，可表示两个不同的稳定的物理状态。</a:t>
            </a:r>
            <a:endParaRPr lang="en-US" altLang="zh-CN" sz="2400" dirty="0" smtClean="0"/>
          </a:p>
          <a:p>
            <a:pPr marL="596646" indent="-514350">
              <a:buFont typeface="+mj-ea"/>
              <a:buAutoNum type="circleNumDbPlain"/>
            </a:pPr>
            <a:r>
              <a:rPr lang="zh-CN" altLang="en-US" sz="2600" b="1" dirty="0" smtClean="0">
                <a:solidFill>
                  <a:srgbClr val="FF0000"/>
                </a:solidFill>
              </a:rPr>
              <a:t>二进制数运算简单</a:t>
            </a:r>
            <a:endParaRPr lang="en-US" altLang="zh-CN" sz="2600" b="1" dirty="0" smtClean="0">
              <a:solidFill>
                <a:srgbClr val="FF0000"/>
              </a:solidFill>
            </a:endParaRPr>
          </a:p>
          <a:p>
            <a:pPr marL="356616" lvl="1" indent="0">
              <a:buNone/>
            </a:pPr>
            <a:r>
              <a:rPr lang="zh-CN" altLang="en-US" sz="2400" dirty="0" smtClean="0"/>
              <a:t>二进制数的运算规则简单，使计算机运算器的结构、逻辑线路的设计大大简化。</a:t>
            </a:r>
            <a:endParaRPr lang="en-US" altLang="zh-CN" sz="2400" dirty="0"/>
          </a:p>
          <a:p>
            <a:pPr marL="596646" indent="-514350">
              <a:buFont typeface="+mj-ea"/>
              <a:buAutoNum type="circleNumDbPlain"/>
            </a:pPr>
            <a:r>
              <a:rPr lang="zh-CN" altLang="en-US" sz="2600" b="1" dirty="0" smtClean="0">
                <a:solidFill>
                  <a:srgbClr val="FF0000"/>
                </a:solidFill>
              </a:rPr>
              <a:t>机器可靠性高</a:t>
            </a:r>
            <a:endParaRPr lang="en-US" altLang="zh-CN" sz="2600" b="1" dirty="0" smtClean="0">
              <a:solidFill>
                <a:srgbClr val="FF0000"/>
              </a:solidFill>
            </a:endParaRPr>
          </a:p>
          <a:p>
            <a:pPr marL="356616" lvl="1" indent="0">
              <a:buNone/>
            </a:pPr>
            <a:r>
              <a:rPr lang="zh-CN" altLang="en-US" sz="2400" dirty="0" smtClean="0"/>
              <a:t>使用二进制数只有两个状态，数字的传输和处理不容易出错，计算机工作可靠性高。</a:t>
            </a:r>
            <a:endParaRPr lang="en-US" altLang="zh-CN" sz="2400" dirty="0" smtClean="0"/>
          </a:p>
          <a:p>
            <a:pPr marL="596646" indent="-514350">
              <a:buFont typeface="+mj-ea"/>
              <a:buAutoNum type="circleNumDbPlain"/>
            </a:pPr>
            <a:r>
              <a:rPr lang="zh-CN" altLang="en-US" sz="2600" b="1" dirty="0" smtClean="0">
                <a:solidFill>
                  <a:srgbClr val="FF0000"/>
                </a:solidFill>
              </a:rPr>
              <a:t>通用性强</a:t>
            </a:r>
            <a:endParaRPr lang="en-US" altLang="zh-CN" sz="2600" b="1" dirty="0" smtClean="0">
              <a:solidFill>
                <a:srgbClr val="FF0000"/>
              </a:solidFill>
            </a:endParaRPr>
          </a:p>
          <a:p>
            <a:pPr marL="356616" lvl="1" indent="0">
              <a:buNone/>
            </a:pPr>
            <a:r>
              <a:rPr lang="zh-CN" altLang="en-US" sz="2400" dirty="0" smtClean="0"/>
              <a:t>由于二进制数只有</a:t>
            </a:r>
            <a:r>
              <a:rPr lang="en-US" altLang="zh-CN" sz="2400" dirty="0" smtClean="0"/>
              <a:t>0</a:t>
            </a:r>
            <a:r>
              <a:rPr lang="zh-CN" altLang="en-US" sz="2400" dirty="0" smtClean="0"/>
              <a:t>和</a:t>
            </a:r>
            <a:r>
              <a:rPr lang="en-US" altLang="zh-CN" sz="2400" dirty="0" smtClean="0"/>
              <a:t>1</a:t>
            </a:r>
            <a:r>
              <a:rPr lang="zh-CN" altLang="en-US" sz="2400" dirty="0" smtClean="0"/>
              <a:t>数，可以代表逻辑代数中的“真”和“假”，因而逻辑代数能够成为计算机设计的数学基础。</a:t>
            </a:r>
            <a:endParaRPr lang="en-US" altLang="zh-CN" sz="2400" dirty="0" smtClean="0"/>
          </a:p>
          <a:p>
            <a:pPr marL="356616" lvl="1" indent="0">
              <a:buNone/>
            </a:pPr>
            <a:endParaRPr lang="en-US" altLang="zh-CN" sz="2400" dirty="0" smtClean="0"/>
          </a:p>
        </p:txBody>
      </p:sp>
    </p:spTree>
    <p:extLst>
      <p:ext uri="{BB962C8B-B14F-4D97-AF65-F5344CB8AC3E}">
        <p14:creationId xmlns:p14="http://schemas.microsoft.com/office/powerpoint/2010/main" val="3410114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在二进制系统</a:t>
            </a:r>
            <a:r>
              <a:rPr lang="zh-CN" altLang="en-US" dirty="0"/>
              <a:t>中使用位置量表示整数</a:t>
            </a:r>
            <a:endParaRPr lang="en-US" altLang="zh-CN" dirty="0"/>
          </a:p>
          <a:p>
            <a:pPr marL="82296" indent="0">
              <a:buNone/>
            </a:pP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32856"/>
            <a:ext cx="7571747" cy="287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073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endParaRPr lang="en-US" altLang="zh-CN" dirty="0" smtClean="0"/>
          </a:p>
          <a:p>
            <a:pPr marL="82296" indent="0">
              <a:buNone/>
            </a:pP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2090465"/>
            <a:ext cx="78676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77850" y="1628800"/>
            <a:ext cx="7664650" cy="461665"/>
          </a:xfrm>
          <a:prstGeom prst="rect">
            <a:avLst/>
          </a:prstGeom>
          <a:noFill/>
        </p:spPr>
        <p:txBody>
          <a:bodyPr wrap="square" rtlCol="0">
            <a:spAutoFit/>
          </a:bodyPr>
          <a:lstStyle/>
          <a:p>
            <a:r>
              <a:rPr lang="zh-CN" altLang="en-US" sz="2400" dirty="0" smtClean="0">
                <a:solidFill>
                  <a:srgbClr val="FF0000"/>
                </a:solidFill>
              </a:rPr>
              <a:t>二进制数</a:t>
            </a:r>
            <a:r>
              <a:rPr lang="en-US" altLang="zh-CN" sz="2400" dirty="0" smtClean="0">
                <a:solidFill>
                  <a:srgbClr val="FF0000"/>
                </a:solidFill>
              </a:rPr>
              <a:t>(11001)</a:t>
            </a:r>
            <a:r>
              <a:rPr lang="en-US" altLang="zh-CN" sz="2400" baseline="-25000" dirty="0" smtClean="0">
                <a:solidFill>
                  <a:srgbClr val="FF0000"/>
                </a:solidFill>
              </a:rPr>
              <a:t>2</a:t>
            </a:r>
            <a:endParaRPr lang="zh-CN" altLang="en-US" sz="2400" baseline="-25000" dirty="0" smtClean="0">
              <a:solidFill>
                <a:srgbClr val="FF0000"/>
              </a:solidFill>
            </a:endParaRPr>
          </a:p>
        </p:txBody>
      </p:sp>
      <p:sp>
        <p:nvSpPr>
          <p:cNvPr id="6" name="TextBox 5"/>
          <p:cNvSpPr txBox="1"/>
          <p:nvPr/>
        </p:nvSpPr>
        <p:spPr>
          <a:xfrm>
            <a:off x="1377850" y="3824015"/>
            <a:ext cx="7664650" cy="461665"/>
          </a:xfrm>
          <a:prstGeom prst="rect">
            <a:avLst/>
          </a:prstGeom>
          <a:noFill/>
        </p:spPr>
        <p:txBody>
          <a:bodyPr wrap="square" rtlCol="0">
            <a:spAutoFit/>
          </a:bodyPr>
          <a:lstStyle/>
          <a:p>
            <a:r>
              <a:rPr lang="zh-CN" altLang="en-US" sz="2400" dirty="0" smtClean="0">
                <a:solidFill>
                  <a:srgbClr val="FF0000"/>
                </a:solidFill>
              </a:rPr>
              <a:t>相等的十进制数是</a:t>
            </a:r>
            <a:r>
              <a:rPr lang="en-US" altLang="zh-CN" sz="2400" dirty="0" smtClean="0">
                <a:solidFill>
                  <a:srgbClr val="FF0000"/>
                </a:solidFill>
              </a:rPr>
              <a:t>N=16+8+0+0+1=25</a:t>
            </a:r>
            <a:endParaRPr lang="zh-CN" altLang="en-US" sz="2400" dirty="0" smtClean="0">
              <a:solidFill>
                <a:srgbClr val="FF0000"/>
              </a:solidFill>
            </a:endParaRPr>
          </a:p>
        </p:txBody>
      </p:sp>
    </p:spTree>
    <p:extLst>
      <p:ext uri="{BB962C8B-B14F-4D97-AF65-F5344CB8AC3E}">
        <p14:creationId xmlns:p14="http://schemas.microsoft.com/office/powerpoint/2010/main" val="328065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在二进制系统</a:t>
            </a:r>
            <a:r>
              <a:rPr lang="zh-CN" altLang="en-US" dirty="0"/>
              <a:t>中使用位置量</a:t>
            </a:r>
            <a:r>
              <a:rPr lang="zh-CN" altLang="en-US" dirty="0" smtClean="0"/>
              <a:t>表示实数</a:t>
            </a:r>
            <a:endParaRPr lang="en-US" altLang="zh-CN" dirty="0"/>
          </a:p>
          <a:p>
            <a:pPr marL="82296" indent="0">
              <a:buNone/>
            </a:pP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02976"/>
            <a:ext cx="7733679" cy="110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descr="C:\Users\dell\AppData\Roaming\Tencent\Users\297142011\QQ\WinTemp\RichOle\BS``B`B46{_FT[LM}[WD`)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475" y="4005064"/>
            <a:ext cx="7896225" cy="1514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99050" y="3534647"/>
            <a:ext cx="7664650" cy="461665"/>
          </a:xfrm>
          <a:prstGeom prst="rect">
            <a:avLst/>
          </a:prstGeom>
          <a:noFill/>
        </p:spPr>
        <p:txBody>
          <a:bodyPr wrap="square" rtlCol="0">
            <a:spAutoFit/>
          </a:bodyPr>
          <a:lstStyle/>
          <a:p>
            <a:r>
              <a:rPr lang="zh-CN" altLang="en-US" sz="2400" dirty="0" smtClean="0">
                <a:solidFill>
                  <a:srgbClr val="FF0000"/>
                </a:solidFill>
              </a:rPr>
              <a:t>与十进制数</a:t>
            </a:r>
            <a:r>
              <a:rPr lang="en-US" altLang="zh-CN" sz="2400" dirty="0" smtClean="0">
                <a:solidFill>
                  <a:srgbClr val="FF0000"/>
                </a:solidFill>
              </a:rPr>
              <a:t>5.75</a:t>
            </a:r>
            <a:r>
              <a:rPr lang="zh-CN" altLang="en-US" sz="2400" dirty="0" smtClean="0">
                <a:solidFill>
                  <a:srgbClr val="FF0000"/>
                </a:solidFill>
              </a:rPr>
              <a:t>等值的二进制数</a:t>
            </a:r>
            <a:r>
              <a:rPr lang="en-US" altLang="zh-CN" sz="2400" dirty="0" smtClean="0">
                <a:solidFill>
                  <a:srgbClr val="FF0000"/>
                </a:solidFill>
              </a:rPr>
              <a:t>(101.11)</a:t>
            </a:r>
            <a:r>
              <a:rPr lang="en-US" altLang="zh-CN" sz="2400" baseline="-25000" dirty="0" smtClean="0">
                <a:solidFill>
                  <a:srgbClr val="FF0000"/>
                </a:solidFill>
              </a:rPr>
              <a:t>2</a:t>
            </a:r>
            <a:endParaRPr lang="zh-CN" altLang="en-US" sz="2400" baseline="-25000" dirty="0" smtClean="0">
              <a:solidFill>
                <a:srgbClr val="FF0000"/>
              </a:solidFill>
            </a:endParaRPr>
          </a:p>
        </p:txBody>
      </p:sp>
      <p:sp>
        <p:nvSpPr>
          <p:cNvPr id="8" name="TextBox 7"/>
          <p:cNvSpPr txBox="1"/>
          <p:nvPr/>
        </p:nvSpPr>
        <p:spPr>
          <a:xfrm>
            <a:off x="1410612" y="5693071"/>
            <a:ext cx="7664650" cy="461665"/>
          </a:xfrm>
          <a:prstGeom prst="rect">
            <a:avLst/>
          </a:prstGeom>
          <a:noFill/>
        </p:spPr>
        <p:txBody>
          <a:bodyPr wrap="square" rtlCol="0">
            <a:spAutoFit/>
          </a:bodyPr>
          <a:lstStyle/>
          <a:p>
            <a:r>
              <a:rPr lang="zh-CN" altLang="en-US" sz="2400" dirty="0" smtClean="0">
                <a:solidFill>
                  <a:srgbClr val="FF0000"/>
                </a:solidFill>
              </a:rPr>
              <a:t>相等的十进制数是</a:t>
            </a:r>
            <a:r>
              <a:rPr lang="en-US" altLang="zh-CN" sz="2400" dirty="0" smtClean="0">
                <a:solidFill>
                  <a:srgbClr val="FF0000"/>
                </a:solidFill>
              </a:rPr>
              <a:t>R=4+0+1+0.5+0.25=5.75</a:t>
            </a:r>
            <a:endParaRPr lang="zh-CN" altLang="en-US" sz="2400" dirty="0" smtClean="0">
              <a:solidFill>
                <a:srgbClr val="FF0000"/>
              </a:solidFill>
            </a:endParaRPr>
          </a:p>
        </p:txBody>
      </p:sp>
    </p:spTree>
    <p:extLst>
      <p:ext uri="{BB962C8B-B14F-4D97-AF65-F5344CB8AC3E}">
        <p14:creationId xmlns:p14="http://schemas.microsoft.com/office/powerpoint/2010/main" val="4075619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十六进制（以</a:t>
            </a:r>
            <a:r>
              <a:rPr lang="en-US" altLang="zh-CN" dirty="0" smtClean="0"/>
              <a:t>16</a:t>
            </a:r>
            <a:r>
              <a:rPr lang="zh-CN" altLang="en-US" dirty="0" smtClean="0"/>
              <a:t>为底）</a:t>
            </a:r>
            <a:endParaRPr lang="zh-CN" altLang="en-US" dirty="0"/>
          </a:p>
        </p:txBody>
      </p:sp>
      <p:sp>
        <p:nvSpPr>
          <p:cNvPr id="3" name="内容占位符 2"/>
          <p:cNvSpPr>
            <a:spLocks noGrp="1"/>
          </p:cNvSpPr>
          <p:nvPr>
            <p:ph idx="1"/>
          </p:nvPr>
        </p:nvSpPr>
        <p:spPr/>
        <p:txBody>
          <a:bodyPr/>
          <a:lstStyle/>
          <a:p>
            <a:pPr marL="82296" indent="0">
              <a:buNone/>
            </a:pPr>
            <a:r>
              <a:rPr lang="en-US" altLang="zh-CN" dirty="0" smtClean="0"/>
              <a:t>R=16 </a:t>
            </a:r>
            <a:r>
              <a:rPr lang="zh-CN" altLang="en-US" dirty="0" smtClean="0"/>
              <a:t> 十六进制</a:t>
            </a:r>
            <a:endParaRPr lang="en-US" altLang="zh-CN" dirty="0"/>
          </a:p>
          <a:p>
            <a:pPr marL="82296" indent="0">
              <a:buNone/>
            </a:pPr>
            <a:r>
              <a:rPr lang="zh-CN" altLang="en-US" dirty="0"/>
              <a:t>数码个数：</a:t>
            </a:r>
            <a:r>
              <a:rPr lang="en-US" altLang="zh-CN" dirty="0" smtClean="0"/>
              <a:t>16</a:t>
            </a:r>
            <a:r>
              <a:rPr lang="zh-CN" altLang="en-US" dirty="0" smtClean="0"/>
              <a:t>个  </a:t>
            </a:r>
            <a:endParaRPr lang="en-US" altLang="zh-CN" dirty="0"/>
          </a:p>
          <a:p>
            <a:pPr marL="82296" indent="0">
              <a:buNone/>
            </a:pPr>
            <a:r>
              <a:rPr lang="en-US" altLang="zh-CN" dirty="0"/>
              <a:t>S=</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smtClean="0"/>
              <a:t>9</a:t>
            </a:r>
            <a:r>
              <a:rPr lang="zh-CN" altLang="en-US" dirty="0" smtClean="0"/>
              <a:t>，</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F</a:t>
            </a:r>
            <a:r>
              <a:rPr lang="zh-CN" altLang="en-US" dirty="0" smtClean="0"/>
              <a:t>｝</a:t>
            </a:r>
            <a:endParaRPr lang="en-US" altLang="zh-CN" dirty="0"/>
          </a:p>
          <a:p>
            <a:pPr marL="82296" indent="0">
              <a:buNone/>
            </a:pPr>
            <a:r>
              <a:rPr lang="zh-CN" altLang="en-US" dirty="0"/>
              <a:t>运算规则：逢</a:t>
            </a:r>
            <a:r>
              <a:rPr lang="zh-CN" altLang="en-US" dirty="0" smtClean="0"/>
              <a:t>十六进</a:t>
            </a:r>
            <a:r>
              <a:rPr lang="zh-CN" altLang="en-US" dirty="0"/>
              <a:t>一，借一当</a:t>
            </a:r>
            <a:r>
              <a:rPr lang="zh-CN" altLang="en-US" dirty="0" smtClean="0"/>
              <a:t>十六</a:t>
            </a:r>
            <a:endParaRPr lang="en-US" altLang="zh-CN" dirty="0" smtClean="0"/>
          </a:p>
          <a:p>
            <a:pPr marL="82296" indent="0">
              <a:buNone/>
            </a:pPr>
            <a:endParaRPr lang="en-US" altLang="zh-CN" dirty="0"/>
          </a:p>
          <a:p>
            <a:pPr marL="82296" indent="0">
              <a:buNone/>
            </a:pPr>
            <a:r>
              <a:rPr lang="zh-CN" altLang="en-US" dirty="0" smtClean="0">
                <a:solidFill>
                  <a:srgbClr val="FF0000"/>
                </a:solidFill>
              </a:rPr>
              <a:t>注意：符号</a:t>
            </a:r>
            <a:r>
              <a:rPr lang="en-US" altLang="zh-CN" dirty="0" smtClean="0">
                <a:solidFill>
                  <a:srgbClr val="FF0000"/>
                </a:solidFill>
                <a:latin typeface="Times New Roman" panose="02020603050405020304" pitchFamily="18" charset="0"/>
                <a:cs typeface="Times New Roman" panose="02020603050405020304" pitchFamily="18" charset="0"/>
              </a:rPr>
              <a:t>A</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B</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C</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D</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E</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F</a:t>
            </a:r>
            <a:r>
              <a:rPr lang="zh-CN" altLang="en-US" dirty="0" smtClean="0">
                <a:solidFill>
                  <a:srgbClr val="FF0000"/>
                </a:solidFill>
                <a:latin typeface="Times New Roman" panose="02020603050405020304" pitchFamily="18" charset="0"/>
                <a:cs typeface="Times New Roman" panose="02020603050405020304" pitchFamily="18" charset="0"/>
              </a:rPr>
              <a:t>分别等于</a:t>
            </a:r>
            <a:r>
              <a:rPr lang="en-US" altLang="zh-CN" dirty="0" smtClean="0">
                <a:solidFill>
                  <a:srgbClr val="FF0000"/>
                </a:solidFill>
                <a:latin typeface="Times New Roman" panose="02020603050405020304" pitchFamily="18" charset="0"/>
                <a:cs typeface="Times New Roman" panose="02020603050405020304" pitchFamily="18" charset="0"/>
              </a:rPr>
              <a:t>10</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11</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12</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13</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14</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15</a:t>
            </a:r>
            <a:r>
              <a:rPr lang="zh-CN" altLang="en-US" dirty="0" smtClean="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marL="82296" indent="0">
              <a:buNone/>
            </a:pPr>
            <a:endParaRPr lang="zh-CN" altLang="en-US" dirty="0"/>
          </a:p>
        </p:txBody>
      </p:sp>
    </p:spTree>
    <p:extLst>
      <p:ext uri="{BB962C8B-B14F-4D97-AF65-F5344CB8AC3E}">
        <p14:creationId xmlns:p14="http://schemas.microsoft.com/office/powerpoint/2010/main" val="2680119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图灵模型</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394" y="1340768"/>
            <a:ext cx="2160240" cy="2886081"/>
          </a:xfrm>
        </p:spPr>
      </p:pic>
      <p:sp>
        <p:nvSpPr>
          <p:cNvPr id="5" name="TextBox 4"/>
          <p:cNvSpPr txBox="1"/>
          <p:nvPr/>
        </p:nvSpPr>
        <p:spPr>
          <a:xfrm>
            <a:off x="1112370" y="4404453"/>
            <a:ext cx="2592288" cy="2031325"/>
          </a:xfrm>
          <a:prstGeom prst="rect">
            <a:avLst/>
          </a:prstGeom>
          <a:noFill/>
          <a:ln>
            <a:solidFill>
              <a:schemeClr val="tx1"/>
            </a:solidFill>
          </a:ln>
        </p:spPr>
        <p:txBody>
          <a:bodyPr wrap="square" rtlCol="0">
            <a:spAutoFit/>
          </a:bodyPr>
          <a:lstStyle/>
          <a:p>
            <a:r>
              <a:rPr lang="en-US" altLang="zh-CN" dirty="0" smtClean="0"/>
              <a:t>Alan Turing</a:t>
            </a:r>
            <a:r>
              <a:rPr lang="zh-CN" altLang="en-US" dirty="0" smtClean="0"/>
              <a:t>（阿兰 </a:t>
            </a:r>
            <a:r>
              <a:rPr lang="en-US" altLang="zh-CN" dirty="0" smtClean="0"/>
              <a:t>• </a:t>
            </a:r>
            <a:r>
              <a:rPr lang="zh-CN" altLang="en-US" dirty="0" smtClean="0"/>
              <a:t>图灵）</a:t>
            </a:r>
            <a:endParaRPr lang="en-US" altLang="zh-CN" dirty="0" smtClean="0"/>
          </a:p>
          <a:p>
            <a:r>
              <a:rPr lang="zh-CN" altLang="en-US" dirty="0" smtClean="0"/>
              <a:t>英国数学家、逻辑学家、</a:t>
            </a:r>
            <a:endParaRPr lang="en-US" altLang="zh-CN" dirty="0" smtClean="0"/>
          </a:p>
          <a:p>
            <a:r>
              <a:rPr lang="zh-CN" altLang="en-US" dirty="0" smtClean="0"/>
              <a:t>密码破译专家、计算机之父、人工智能之父</a:t>
            </a:r>
            <a:endParaRPr lang="en-US" altLang="zh-CN" dirty="0" smtClean="0"/>
          </a:p>
          <a:p>
            <a:r>
              <a:rPr lang="zh-CN" altLang="en-US" dirty="0" smtClean="0"/>
              <a:t>人们为纪念其在计算机领域的卓越贡献而设立“图灵奖”</a:t>
            </a:r>
            <a:endParaRPr lang="en-US" altLang="zh-CN" dirty="0" smtClean="0"/>
          </a:p>
        </p:txBody>
      </p:sp>
      <p:sp>
        <p:nvSpPr>
          <p:cNvPr id="6" name="TextBox 5"/>
          <p:cNvSpPr txBox="1"/>
          <p:nvPr/>
        </p:nvSpPr>
        <p:spPr>
          <a:xfrm>
            <a:off x="3989175" y="1340768"/>
            <a:ext cx="4971798" cy="4770537"/>
          </a:xfrm>
          <a:prstGeom prst="rect">
            <a:avLst/>
          </a:prstGeom>
          <a:noFill/>
        </p:spPr>
        <p:txBody>
          <a:bodyPr wrap="square" rtlCol="0">
            <a:spAutoFit/>
          </a:bodyPr>
          <a:lstStyle/>
          <a:p>
            <a:r>
              <a:rPr lang="zh-CN" altLang="en-US" sz="2800" dirty="0" smtClean="0"/>
              <a:t>图灵在</a:t>
            </a:r>
            <a:r>
              <a:rPr lang="en-US" altLang="zh-CN" sz="2800" dirty="0" smtClean="0"/>
              <a:t>1937</a:t>
            </a:r>
            <a:r>
              <a:rPr lang="zh-CN" altLang="en-US" sz="2800" dirty="0" smtClean="0"/>
              <a:t>年首次提出一种通用计算设备的设想</a:t>
            </a:r>
            <a:endParaRPr lang="en-US" altLang="zh-CN" sz="2800" dirty="0" smtClean="0"/>
          </a:p>
          <a:p>
            <a:pPr marL="457200" indent="-457200">
              <a:buFont typeface="Wingdings" panose="05000000000000000000" pitchFamily="2" charset="2"/>
              <a:buChar char="Ø"/>
            </a:pPr>
            <a:r>
              <a:rPr lang="zh-CN" altLang="en-US" sz="2400" dirty="0" smtClean="0">
                <a:solidFill>
                  <a:srgbClr val="0070C0"/>
                </a:solidFill>
              </a:rPr>
              <a:t>所有的计算都可能在一种特殊的机器上执行（图灵机）</a:t>
            </a:r>
            <a:endParaRPr lang="en-US" altLang="zh-CN" sz="2400" dirty="0" smtClean="0">
              <a:solidFill>
                <a:srgbClr val="0070C0"/>
              </a:solidFill>
            </a:endParaRPr>
          </a:p>
          <a:p>
            <a:pPr marL="457200" indent="-457200">
              <a:buFont typeface="Wingdings" panose="05000000000000000000" pitchFamily="2" charset="2"/>
              <a:buChar char="Ø"/>
            </a:pPr>
            <a:r>
              <a:rPr lang="zh-CN" altLang="en-US" sz="2400" dirty="0" smtClean="0">
                <a:solidFill>
                  <a:srgbClr val="0070C0"/>
                </a:solidFill>
              </a:rPr>
              <a:t>进行了数学上的描述，主要目标并不是建造一台真实的机器</a:t>
            </a:r>
            <a:endParaRPr lang="en-US" altLang="zh-CN" sz="2800" dirty="0" smtClean="0">
              <a:solidFill>
                <a:srgbClr val="0070C0"/>
              </a:solidFill>
            </a:endParaRPr>
          </a:p>
          <a:p>
            <a:pPr marL="82296" indent="0">
              <a:buNone/>
            </a:pPr>
            <a:endParaRPr lang="en-US" altLang="zh-CN" sz="2800" dirty="0" smtClean="0"/>
          </a:p>
          <a:p>
            <a:pPr marL="82296" indent="0">
              <a:buNone/>
            </a:pPr>
            <a:r>
              <a:rPr lang="zh-CN" altLang="en-US" sz="2800" dirty="0" smtClean="0"/>
              <a:t>图灵机</a:t>
            </a:r>
            <a:r>
              <a:rPr lang="zh-CN" altLang="en-US" sz="2800" dirty="0"/>
              <a:t>由下面几个部分组成</a:t>
            </a:r>
            <a:endParaRPr lang="en-US" altLang="zh-CN" sz="2800" dirty="0"/>
          </a:p>
          <a:p>
            <a:pPr marL="596646" indent="-514350">
              <a:buFont typeface="+mj-lt"/>
              <a:buAutoNum type="arabicPeriod"/>
            </a:pPr>
            <a:r>
              <a:rPr lang="zh-CN" altLang="en-US" sz="2400" dirty="0">
                <a:solidFill>
                  <a:srgbClr val="0070C0"/>
                </a:solidFill>
              </a:rPr>
              <a:t>无限长的纸带</a:t>
            </a:r>
            <a:endParaRPr lang="en-US" altLang="zh-CN" sz="2400" dirty="0">
              <a:solidFill>
                <a:srgbClr val="0070C0"/>
              </a:solidFill>
            </a:endParaRPr>
          </a:p>
          <a:p>
            <a:pPr marL="596646" indent="-514350">
              <a:buFont typeface="+mj-lt"/>
              <a:buAutoNum type="arabicPeriod"/>
            </a:pPr>
            <a:r>
              <a:rPr lang="zh-CN" altLang="en-US" sz="2400" dirty="0">
                <a:solidFill>
                  <a:srgbClr val="0070C0"/>
                </a:solidFill>
              </a:rPr>
              <a:t>读写头</a:t>
            </a:r>
            <a:endParaRPr lang="en-US" altLang="zh-CN" sz="2400" dirty="0">
              <a:solidFill>
                <a:srgbClr val="0070C0"/>
              </a:solidFill>
            </a:endParaRPr>
          </a:p>
          <a:p>
            <a:pPr marL="596646" indent="-514350">
              <a:buFont typeface="+mj-lt"/>
              <a:buAutoNum type="arabicPeriod"/>
            </a:pPr>
            <a:r>
              <a:rPr lang="zh-CN" altLang="en-US" sz="2400" dirty="0">
                <a:solidFill>
                  <a:srgbClr val="0070C0"/>
                </a:solidFill>
              </a:rPr>
              <a:t>内部状态</a:t>
            </a:r>
            <a:endParaRPr lang="en-US" altLang="zh-CN" sz="2400" dirty="0">
              <a:solidFill>
                <a:srgbClr val="0070C0"/>
              </a:solidFill>
            </a:endParaRPr>
          </a:p>
          <a:p>
            <a:pPr marL="596646" indent="-514350">
              <a:buFont typeface="+mj-lt"/>
              <a:buAutoNum type="arabicPeriod"/>
            </a:pPr>
            <a:r>
              <a:rPr lang="zh-CN" altLang="en-US" sz="2400" dirty="0" smtClean="0">
                <a:solidFill>
                  <a:srgbClr val="0070C0"/>
                </a:solidFill>
              </a:rPr>
              <a:t>程序</a:t>
            </a:r>
            <a:endParaRPr lang="en-US" altLang="zh-CN" sz="2800" dirty="0">
              <a:solidFill>
                <a:srgbClr val="0070C0"/>
              </a:solidFill>
            </a:endParaRPr>
          </a:p>
        </p:txBody>
      </p:sp>
    </p:spTree>
    <p:extLst>
      <p:ext uri="{BB962C8B-B14F-4D97-AF65-F5344CB8AC3E}">
        <p14:creationId xmlns:p14="http://schemas.microsoft.com/office/powerpoint/2010/main" val="33458026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在十六进制系统</a:t>
            </a:r>
            <a:r>
              <a:rPr lang="zh-CN" altLang="en-US" dirty="0"/>
              <a:t>中使用位置量表示整数</a:t>
            </a:r>
            <a:endParaRPr lang="en-US" altLang="zh-CN" dirty="0"/>
          </a:p>
          <a:p>
            <a:pPr marL="82296" indent="0">
              <a:buNone/>
            </a:pP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31" y="2060848"/>
            <a:ext cx="7690246" cy="3001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9254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endParaRPr lang="en-US" altLang="zh-CN" dirty="0" smtClean="0"/>
          </a:p>
          <a:p>
            <a:pPr marL="82296" indent="0">
              <a:buNone/>
            </a:pPr>
            <a:endParaRPr lang="zh-CN" altLang="en-US" dirty="0"/>
          </a:p>
        </p:txBody>
      </p:sp>
      <p:sp>
        <p:nvSpPr>
          <p:cNvPr id="5" name="TextBox 4"/>
          <p:cNvSpPr txBox="1"/>
          <p:nvPr/>
        </p:nvSpPr>
        <p:spPr>
          <a:xfrm>
            <a:off x="1377850" y="1628800"/>
            <a:ext cx="7664650" cy="461665"/>
          </a:xfrm>
          <a:prstGeom prst="rect">
            <a:avLst/>
          </a:prstGeom>
          <a:noFill/>
        </p:spPr>
        <p:txBody>
          <a:bodyPr wrap="square" rtlCol="0">
            <a:spAutoFit/>
          </a:bodyPr>
          <a:lstStyle/>
          <a:p>
            <a:r>
              <a:rPr lang="zh-CN" altLang="en-US" sz="2400" dirty="0" smtClean="0">
                <a:solidFill>
                  <a:srgbClr val="FF0000"/>
                </a:solidFill>
              </a:rPr>
              <a:t>与十进制数</a:t>
            </a:r>
            <a:r>
              <a:rPr lang="en-US" altLang="zh-CN" sz="2400" dirty="0" smtClean="0">
                <a:solidFill>
                  <a:srgbClr val="FF0000"/>
                </a:solidFill>
              </a:rPr>
              <a:t>686</a:t>
            </a:r>
            <a:r>
              <a:rPr lang="zh-CN" altLang="en-US" sz="2400" dirty="0" smtClean="0">
                <a:solidFill>
                  <a:srgbClr val="FF0000"/>
                </a:solidFill>
              </a:rPr>
              <a:t>等值的十六进制数</a:t>
            </a:r>
            <a:r>
              <a:rPr lang="en-US" altLang="zh-CN" sz="2400" dirty="0" smtClean="0">
                <a:solidFill>
                  <a:srgbClr val="FF0000"/>
                </a:solidFill>
              </a:rPr>
              <a:t>(2AE)</a:t>
            </a:r>
            <a:r>
              <a:rPr lang="en-US" altLang="zh-CN" sz="2400" baseline="-25000" dirty="0" smtClean="0">
                <a:solidFill>
                  <a:srgbClr val="FF0000"/>
                </a:solidFill>
              </a:rPr>
              <a:t>16</a:t>
            </a:r>
            <a:endParaRPr lang="zh-CN" altLang="en-US" sz="2400" baseline="-25000" dirty="0" smtClean="0">
              <a:solidFill>
                <a:srgbClr val="FF0000"/>
              </a:solidFill>
            </a:endParaRPr>
          </a:p>
        </p:txBody>
      </p:sp>
      <p:sp>
        <p:nvSpPr>
          <p:cNvPr id="6" name="TextBox 5"/>
          <p:cNvSpPr txBox="1"/>
          <p:nvPr/>
        </p:nvSpPr>
        <p:spPr>
          <a:xfrm>
            <a:off x="1377850" y="4061605"/>
            <a:ext cx="7664650" cy="461665"/>
          </a:xfrm>
          <a:prstGeom prst="rect">
            <a:avLst/>
          </a:prstGeom>
          <a:noFill/>
        </p:spPr>
        <p:txBody>
          <a:bodyPr wrap="square" rtlCol="0">
            <a:spAutoFit/>
          </a:bodyPr>
          <a:lstStyle/>
          <a:p>
            <a:r>
              <a:rPr lang="zh-CN" altLang="en-US" sz="2400" dirty="0" smtClean="0">
                <a:solidFill>
                  <a:srgbClr val="FF0000"/>
                </a:solidFill>
              </a:rPr>
              <a:t>相等的十进制数是</a:t>
            </a:r>
            <a:r>
              <a:rPr lang="en-US" altLang="zh-CN" sz="2400" dirty="0" smtClean="0">
                <a:solidFill>
                  <a:srgbClr val="FF0000"/>
                </a:solidFill>
              </a:rPr>
              <a:t>N=512+160+14=686</a:t>
            </a:r>
            <a:endParaRPr lang="zh-CN" altLang="en-US" sz="2400" dirty="0" smtClean="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850" y="2083462"/>
            <a:ext cx="7056784" cy="1911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881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a:t>
            </a:r>
            <a:r>
              <a:rPr lang="zh-CN" altLang="en-US" dirty="0" smtClean="0"/>
              <a:t>进制（以</a:t>
            </a:r>
            <a:r>
              <a:rPr lang="en-US" altLang="zh-CN" dirty="0"/>
              <a:t>8</a:t>
            </a:r>
            <a:r>
              <a:rPr lang="zh-CN" altLang="en-US" dirty="0" smtClean="0"/>
              <a:t>为底）</a:t>
            </a:r>
            <a:endParaRPr lang="zh-CN" altLang="en-US" dirty="0"/>
          </a:p>
        </p:txBody>
      </p:sp>
      <p:sp>
        <p:nvSpPr>
          <p:cNvPr id="3" name="内容占位符 2"/>
          <p:cNvSpPr>
            <a:spLocks noGrp="1"/>
          </p:cNvSpPr>
          <p:nvPr>
            <p:ph idx="1"/>
          </p:nvPr>
        </p:nvSpPr>
        <p:spPr/>
        <p:txBody>
          <a:bodyPr/>
          <a:lstStyle/>
          <a:p>
            <a:pPr marL="82296" indent="0">
              <a:buNone/>
            </a:pPr>
            <a:r>
              <a:rPr lang="en-US" altLang="zh-CN" dirty="0" smtClean="0"/>
              <a:t>R=8 </a:t>
            </a:r>
            <a:r>
              <a:rPr lang="zh-CN" altLang="en-US" dirty="0" smtClean="0"/>
              <a:t> 八进制</a:t>
            </a:r>
            <a:endParaRPr lang="en-US" altLang="zh-CN" dirty="0"/>
          </a:p>
          <a:p>
            <a:pPr marL="82296" indent="0">
              <a:buNone/>
            </a:pPr>
            <a:r>
              <a:rPr lang="zh-CN" altLang="en-US" dirty="0"/>
              <a:t>数码个数</a:t>
            </a:r>
            <a:r>
              <a:rPr lang="zh-CN" altLang="en-US" dirty="0" smtClean="0"/>
              <a:t>：</a:t>
            </a:r>
            <a:r>
              <a:rPr lang="en-US" altLang="zh-CN" dirty="0"/>
              <a:t>8</a:t>
            </a:r>
            <a:r>
              <a:rPr lang="zh-CN" altLang="en-US" dirty="0" smtClean="0"/>
              <a:t>个  </a:t>
            </a:r>
            <a:endParaRPr lang="en-US" altLang="zh-CN" dirty="0"/>
          </a:p>
          <a:p>
            <a:pPr marL="82296" indent="0">
              <a:buNone/>
            </a:pPr>
            <a:r>
              <a:rPr lang="en-US" altLang="zh-CN" dirty="0"/>
              <a:t>S=</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smtClean="0"/>
              <a:t>7</a:t>
            </a:r>
            <a:r>
              <a:rPr lang="zh-CN" altLang="en-US" dirty="0" smtClean="0"/>
              <a:t>｝</a:t>
            </a:r>
            <a:endParaRPr lang="en-US" altLang="zh-CN" dirty="0"/>
          </a:p>
          <a:p>
            <a:pPr marL="82296" indent="0">
              <a:buNone/>
            </a:pPr>
            <a:r>
              <a:rPr lang="zh-CN" altLang="en-US" dirty="0"/>
              <a:t>运算规则：</a:t>
            </a:r>
            <a:r>
              <a:rPr lang="zh-CN" altLang="en-US" dirty="0" smtClean="0"/>
              <a:t>逢八进</a:t>
            </a:r>
            <a:r>
              <a:rPr lang="zh-CN" altLang="en-US" dirty="0"/>
              <a:t>一，借一</a:t>
            </a:r>
            <a:r>
              <a:rPr lang="zh-CN" altLang="en-US" dirty="0" smtClean="0"/>
              <a:t>当八</a:t>
            </a:r>
            <a:endParaRPr lang="en-US" altLang="zh-CN" dirty="0"/>
          </a:p>
          <a:p>
            <a:pPr marL="82296" indent="0">
              <a:buNone/>
            </a:pPr>
            <a:endParaRPr lang="zh-CN" altLang="en-US" dirty="0"/>
          </a:p>
        </p:txBody>
      </p:sp>
    </p:spTree>
    <p:extLst>
      <p:ext uri="{BB962C8B-B14F-4D97-AF65-F5344CB8AC3E}">
        <p14:creationId xmlns:p14="http://schemas.microsoft.com/office/powerpoint/2010/main" val="1665553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在八进制系统</a:t>
            </a:r>
            <a:r>
              <a:rPr lang="zh-CN" altLang="en-US" dirty="0"/>
              <a:t>中使用位置量表示整数</a:t>
            </a:r>
            <a:endParaRPr lang="en-US" altLang="zh-CN" dirty="0"/>
          </a:p>
          <a:p>
            <a:pPr marL="82296" indent="0">
              <a:buNone/>
            </a:pPr>
            <a:endParaRPr lang="zh-CN"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60848"/>
            <a:ext cx="7728917" cy="2839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324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endParaRPr lang="en-US" altLang="zh-CN" dirty="0" smtClean="0"/>
          </a:p>
          <a:p>
            <a:pPr marL="82296" indent="0">
              <a:buNone/>
            </a:pPr>
            <a:endParaRPr lang="zh-CN" altLang="en-US" dirty="0"/>
          </a:p>
        </p:txBody>
      </p:sp>
      <p:sp>
        <p:nvSpPr>
          <p:cNvPr id="5" name="TextBox 4"/>
          <p:cNvSpPr txBox="1"/>
          <p:nvPr/>
        </p:nvSpPr>
        <p:spPr>
          <a:xfrm>
            <a:off x="1377850" y="1628800"/>
            <a:ext cx="7664650" cy="461665"/>
          </a:xfrm>
          <a:prstGeom prst="rect">
            <a:avLst/>
          </a:prstGeom>
          <a:noFill/>
        </p:spPr>
        <p:txBody>
          <a:bodyPr wrap="square" rtlCol="0">
            <a:spAutoFit/>
          </a:bodyPr>
          <a:lstStyle/>
          <a:p>
            <a:r>
              <a:rPr lang="zh-CN" altLang="en-US" sz="2400" dirty="0">
                <a:solidFill>
                  <a:srgbClr val="FF0000"/>
                </a:solidFill>
              </a:rPr>
              <a:t>八</a:t>
            </a:r>
            <a:r>
              <a:rPr lang="zh-CN" altLang="en-US" sz="2400" dirty="0" smtClean="0">
                <a:solidFill>
                  <a:srgbClr val="FF0000"/>
                </a:solidFill>
              </a:rPr>
              <a:t>进制数</a:t>
            </a:r>
            <a:r>
              <a:rPr lang="en-US" altLang="zh-CN" sz="2400" dirty="0" smtClean="0">
                <a:solidFill>
                  <a:srgbClr val="FF0000"/>
                </a:solidFill>
              </a:rPr>
              <a:t>(1256)</a:t>
            </a:r>
            <a:r>
              <a:rPr lang="en-US" altLang="zh-CN" sz="2400" baseline="-25000" dirty="0">
                <a:solidFill>
                  <a:srgbClr val="FF0000"/>
                </a:solidFill>
              </a:rPr>
              <a:t>8</a:t>
            </a:r>
            <a:endParaRPr lang="zh-CN" altLang="en-US" sz="2400" baseline="-25000" dirty="0" smtClean="0">
              <a:solidFill>
                <a:srgbClr val="FF0000"/>
              </a:solidFill>
            </a:endParaRPr>
          </a:p>
        </p:txBody>
      </p:sp>
      <p:sp>
        <p:nvSpPr>
          <p:cNvPr id="6" name="TextBox 5"/>
          <p:cNvSpPr txBox="1"/>
          <p:nvPr/>
        </p:nvSpPr>
        <p:spPr>
          <a:xfrm>
            <a:off x="1377850" y="4061605"/>
            <a:ext cx="7664650" cy="461665"/>
          </a:xfrm>
          <a:prstGeom prst="rect">
            <a:avLst/>
          </a:prstGeom>
          <a:noFill/>
        </p:spPr>
        <p:txBody>
          <a:bodyPr wrap="square" rtlCol="0">
            <a:spAutoFit/>
          </a:bodyPr>
          <a:lstStyle/>
          <a:p>
            <a:r>
              <a:rPr lang="zh-CN" altLang="en-US" sz="2400" dirty="0" smtClean="0">
                <a:solidFill>
                  <a:srgbClr val="FF0000"/>
                </a:solidFill>
              </a:rPr>
              <a:t>相等的十进制数是</a:t>
            </a:r>
            <a:r>
              <a:rPr lang="en-US" altLang="zh-CN" sz="2400" dirty="0" smtClean="0">
                <a:solidFill>
                  <a:srgbClr val="FF0000"/>
                </a:solidFill>
              </a:rPr>
              <a:t>N=512+128+40+6=686</a:t>
            </a:r>
            <a:endParaRPr lang="zh-CN" altLang="en-US" sz="2400" dirty="0" smtClean="0">
              <a:solidFill>
                <a:srgbClr val="FF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92" y="2090465"/>
            <a:ext cx="7511447" cy="1767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274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2204864"/>
            <a:ext cx="7760808"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77850" y="1700808"/>
            <a:ext cx="7664650" cy="461665"/>
          </a:xfrm>
          <a:prstGeom prst="rect">
            <a:avLst/>
          </a:prstGeom>
          <a:noFill/>
        </p:spPr>
        <p:txBody>
          <a:bodyPr wrap="square" rtlCol="0">
            <a:spAutoFit/>
          </a:bodyPr>
          <a:lstStyle/>
          <a:p>
            <a:pPr algn="ctr"/>
            <a:r>
              <a:rPr lang="en-US" altLang="zh-CN" sz="2400" b="1" dirty="0" smtClean="0">
                <a:solidFill>
                  <a:srgbClr val="0070C0"/>
                </a:solidFill>
              </a:rPr>
              <a:t>4</a:t>
            </a:r>
            <a:r>
              <a:rPr lang="zh-CN" altLang="en-US" sz="2400" b="1" dirty="0" smtClean="0">
                <a:solidFill>
                  <a:srgbClr val="0070C0"/>
                </a:solidFill>
              </a:rPr>
              <a:t>种位置化数字系统的小结</a:t>
            </a:r>
          </a:p>
        </p:txBody>
      </p:sp>
    </p:spTree>
    <p:extLst>
      <p:ext uri="{BB962C8B-B14F-4D97-AF65-F5344CB8AC3E}">
        <p14:creationId xmlns:p14="http://schemas.microsoft.com/office/powerpoint/2010/main" val="38378483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784" y="1484784"/>
            <a:ext cx="4589074" cy="52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38127" y="1700808"/>
            <a:ext cx="461665" cy="4680520"/>
          </a:xfrm>
          <a:prstGeom prst="rect">
            <a:avLst/>
          </a:prstGeom>
          <a:noFill/>
        </p:spPr>
        <p:txBody>
          <a:bodyPr vert="eaVert" wrap="square" rtlCol="0">
            <a:spAutoFit/>
          </a:bodyPr>
          <a:lstStyle/>
          <a:p>
            <a:r>
              <a:rPr lang="zh-CN" altLang="en-US" b="1" dirty="0" smtClean="0">
                <a:solidFill>
                  <a:srgbClr val="0070C0"/>
                </a:solidFill>
              </a:rPr>
              <a:t>四种位置化数字系统中的数字比较</a:t>
            </a:r>
          </a:p>
        </p:txBody>
      </p:sp>
    </p:spTree>
    <p:extLst>
      <p:ext uri="{BB962C8B-B14F-4D97-AF65-F5344CB8AC3E}">
        <p14:creationId xmlns:p14="http://schemas.microsoft.com/office/powerpoint/2010/main" val="1531650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数制之间的转换</a:t>
            </a:r>
            <a:endParaRPr lang="zh-CN" altLang="en-US" dirty="0"/>
          </a:p>
        </p:txBody>
      </p:sp>
      <p:sp>
        <p:nvSpPr>
          <p:cNvPr id="3" name="内容占位符 2"/>
          <p:cNvSpPr>
            <a:spLocks noGrp="1"/>
          </p:cNvSpPr>
          <p:nvPr>
            <p:ph idx="1"/>
          </p:nvPr>
        </p:nvSpPr>
        <p:spPr/>
        <p:txBody>
          <a:bodyPr/>
          <a:lstStyle/>
          <a:p>
            <a:pPr>
              <a:buSzPct val="50000"/>
              <a:buFont typeface="Wingdings" panose="05000000000000000000" pitchFamily="2" charset="2"/>
              <a:buChar char="l"/>
            </a:pPr>
            <a:r>
              <a:rPr lang="zh-CN" altLang="en-US" dirty="0" smtClean="0"/>
              <a:t>其他进制到十进制的转换</a:t>
            </a:r>
            <a:endParaRPr lang="en-US" altLang="zh-CN" dirty="0" smtClean="0"/>
          </a:p>
          <a:p>
            <a:pPr marL="82296" indent="0">
              <a:buNone/>
            </a:pPr>
            <a:r>
              <a:rPr lang="zh-CN" altLang="en-US" dirty="0" smtClean="0">
                <a:solidFill>
                  <a:srgbClr val="FF0000"/>
                </a:solidFill>
              </a:rPr>
              <a:t>方法：用十进制计数制把</a:t>
            </a:r>
            <a:r>
              <a:rPr lang="en-US" altLang="zh-CN" dirty="0" smtClean="0">
                <a:solidFill>
                  <a:srgbClr val="FF0000"/>
                </a:solidFill>
              </a:rPr>
              <a:t>R</a:t>
            </a:r>
            <a:r>
              <a:rPr lang="zh-CN" altLang="en-US" dirty="0" smtClean="0">
                <a:solidFill>
                  <a:srgbClr val="FF0000"/>
                </a:solidFill>
              </a:rPr>
              <a:t>进制数各位置的数按权展开后相加</a:t>
            </a:r>
            <a:endParaRPr lang="en-US" altLang="zh-CN" dirty="0" smtClean="0">
              <a:solidFill>
                <a:srgbClr val="FF0000"/>
              </a:solidFill>
            </a:endParaRPr>
          </a:p>
          <a:p>
            <a:pPr marL="82296" indent="0">
              <a:buNone/>
            </a:pPr>
            <a:endParaRPr lang="en-US" altLang="zh-CN" dirty="0"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521" y="3100490"/>
            <a:ext cx="7273627" cy="30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157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indent="0">
              <a:buNone/>
            </a:pPr>
            <a:r>
              <a:rPr lang="zh-CN" altLang="en-US" sz="2400" dirty="0" smtClean="0">
                <a:solidFill>
                  <a:srgbClr val="FF0000"/>
                </a:solidFill>
              </a:rPr>
              <a:t>将二进制数</a:t>
            </a:r>
            <a:r>
              <a:rPr lang="en-US" altLang="zh-CN" sz="2400" dirty="0" smtClean="0">
                <a:solidFill>
                  <a:srgbClr val="FF0000"/>
                </a:solidFill>
              </a:rPr>
              <a:t>(110.11)</a:t>
            </a:r>
            <a:r>
              <a:rPr lang="en-US" altLang="zh-CN" sz="2400" baseline="-25000" dirty="0" smtClean="0">
                <a:solidFill>
                  <a:srgbClr val="FF0000"/>
                </a:solidFill>
              </a:rPr>
              <a:t>2</a:t>
            </a:r>
            <a:r>
              <a:rPr lang="zh-CN" altLang="en-US" sz="2400" dirty="0" smtClean="0">
                <a:solidFill>
                  <a:srgbClr val="FF0000"/>
                </a:solidFill>
              </a:rPr>
              <a:t>转换为十进制数</a:t>
            </a:r>
            <a:endParaRPr lang="en-US" altLang="zh-CN" sz="2400" dirty="0" smtClean="0">
              <a:solidFill>
                <a:srgbClr val="FF0000"/>
              </a:solidFill>
            </a:endParaRPr>
          </a:p>
          <a:p>
            <a:pPr marL="82296" indent="0">
              <a:buNone/>
            </a:pPr>
            <a:endParaRPr lang="en-US" altLang="zh-CN" dirty="0" smtClean="0"/>
          </a:p>
          <a:p>
            <a:pPr marL="82296" indent="0">
              <a:buNone/>
            </a:pPr>
            <a:endParaRPr lang="en-US" altLang="zh-CN" dirty="0"/>
          </a:p>
          <a:p>
            <a:pPr marL="82296" indent="0">
              <a:buNone/>
            </a:pPr>
            <a:endParaRPr lang="en-US" altLang="zh-CN" dirty="0" smtClean="0"/>
          </a:p>
          <a:p>
            <a:pPr marL="82296" indent="0">
              <a:buNone/>
            </a:pPr>
            <a:endParaRPr lang="en-US" altLang="zh-CN" dirty="0" smtClean="0"/>
          </a:p>
          <a:p>
            <a:pPr marL="82296" indent="0">
              <a:buNone/>
            </a:pP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4" y="1844824"/>
            <a:ext cx="78962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8260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将十六进制</a:t>
                </a:r>
                <a:r>
                  <a:rPr lang="en-US" altLang="zh-CN" sz="2400" dirty="0" smtClean="0">
                    <a:solidFill>
                      <a:srgbClr val="FF0000"/>
                    </a:solidFill>
                  </a:rPr>
                  <a:t>(1A.23)</a:t>
                </a:r>
                <a:r>
                  <a:rPr lang="en-US" altLang="zh-CN" sz="2400" baseline="-25000" dirty="0" smtClean="0">
                    <a:solidFill>
                      <a:srgbClr val="FF0000"/>
                    </a:solidFill>
                  </a:rPr>
                  <a:t>16</a:t>
                </a:r>
                <a:r>
                  <a:rPr lang="zh-CN" altLang="en-US" sz="2400" dirty="0" smtClean="0">
                    <a:solidFill>
                      <a:srgbClr val="FF0000"/>
                    </a:solidFill>
                  </a:rPr>
                  <a:t>转换为十进制数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r>
                  <a:rPr lang="zh-CN" altLang="en-US" sz="2400" dirty="0" smtClean="0">
                    <a:solidFill>
                      <a:srgbClr val="FF0000"/>
                    </a:solidFill>
                  </a:rPr>
                  <a:t>注意：这个十进制表示并不精确，</a:t>
                </a:r>
                <a:endParaRPr lang="en-US" altLang="zh-CN" sz="2400" dirty="0" smtClean="0">
                  <a:solidFill>
                    <a:srgbClr val="FF0000"/>
                  </a:solidFill>
                </a:endParaRPr>
              </a:p>
              <a:p>
                <a:pPr marL="82296" indent="0">
                  <a:buNone/>
                </a:pPr>
                <a:r>
                  <a:rPr lang="zh-CN" altLang="en-US" sz="2400" dirty="0" smtClean="0">
                    <a:solidFill>
                      <a:srgbClr val="FF0000"/>
                    </a:solidFill>
                  </a:rPr>
                  <a:t>因为</a:t>
                </a:r>
                <a:r>
                  <a:rPr lang="en-US" altLang="zh-CN" sz="2400" dirty="0" smtClean="0">
                    <a:solidFill>
                      <a:srgbClr val="FF0000"/>
                    </a:solidFill>
                  </a:rPr>
                  <a:t>3</a:t>
                </a:r>
                <a14:m>
                  <m:oMath xmlns:m="http://schemas.openxmlformats.org/officeDocument/2006/math">
                    <m:r>
                      <a:rPr lang="en-US" altLang="zh-CN" sz="2400" i="1" smtClean="0">
                        <a:solidFill>
                          <a:srgbClr val="FF0000"/>
                        </a:solidFill>
                        <a:latin typeface="Cambria Math"/>
                        <a:ea typeface="Cambria Math"/>
                      </a:rPr>
                      <m:t>×</m:t>
                    </m:r>
                  </m:oMath>
                </a14:m>
                <a:r>
                  <a:rPr lang="en-US" altLang="zh-CN" sz="2400" dirty="0" smtClean="0">
                    <a:solidFill>
                      <a:srgbClr val="FF0000"/>
                    </a:solidFill>
                  </a:rPr>
                  <a:t>16</a:t>
                </a:r>
                <a:r>
                  <a:rPr lang="en-US" altLang="zh-CN" sz="2400" baseline="30000" dirty="0" smtClean="0">
                    <a:solidFill>
                      <a:srgbClr val="FF0000"/>
                    </a:solidFill>
                  </a:rPr>
                  <a:t>-2</a:t>
                </a:r>
                <a:r>
                  <a:rPr lang="en-US" altLang="zh-CN" sz="2400" dirty="0" smtClean="0">
                    <a:solidFill>
                      <a:srgbClr val="FF0000"/>
                    </a:solidFill>
                  </a:rPr>
                  <a:t>=0.01171875</a:t>
                </a:r>
                <a:r>
                  <a:rPr lang="zh-CN" altLang="en-US" sz="2400" dirty="0" smtClean="0">
                    <a:solidFill>
                      <a:srgbClr val="FF0000"/>
                    </a:solidFill>
                  </a:rPr>
                  <a:t>，四舍五入成三位小数</a:t>
                </a:r>
                <a:r>
                  <a:rPr lang="en-US" altLang="zh-CN" sz="2400" dirty="0" smtClean="0">
                    <a:solidFill>
                      <a:srgbClr val="FF0000"/>
                    </a:solidFill>
                  </a:rPr>
                  <a:t>(0.012)</a:t>
                </a:r>
              </a:p>
              <a:p>
                <a:pPr marL="82296" indent="0">
                  <a:buNone/>
                </a:pPr>
                <a:endParaRPr lang="zh-CN" altLang="en-US" sz="24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 t="-1017"/>
                </a:stretch>
              </a:blipFill>
            </p:spPr>
            <p:txBody>
              <a:bodyPr/>
              <a:lstStyle/>
              <a:p>
                <a:r>
                  <a:rPr lang="zh-CN" altLang="en-US">
                    <a:noFill/>
                  </a:rPr>
                  <a:t> </a:t>
                </a:r>
              </a:p>
            </p:txBody>
          </p:sp>
        </mc:Fallback>
      </mc:AlternateContent>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916831"/>
            <a:ext cx="793432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067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、数据处理器</a:t>
            </a:r>
            <a:endParaRPr lang="zh-CN" altLang="en-US" dirty="0"/>
          </a:p>
        </p:txBody>
      </p:sp>
      <p:sp>
        <p:nvSpPr>
          <p:cNvPr id="3" name="内容占位符 2"/>
          <p:cNvSpPr>
            <a:spLocks noGrp="1"/>
          </p:cNvSpPr>
          <p:nvPr>
            <p:ph idx="1"/>
          </p:nvPr>
        </p:nvSpPr>
        <p:spPr>
          <a:xfrm>
            <a:off x="1435608" y="1447799"/>
            <a:ext cx="7498080" cy="5073377"/>
          </a:xfrm>
        </p:spPr>
        <p:txBody>
          <a:bodyPr/>
          <a:lstStyle/>
          <a:p>
            <a:pPr marL="82296" indent="0">
              <a:buNone/>
            </a:pPr>
            <a:r>
              <a:rPr lang="zh-CN" altLang="en-US" dirty="0" smtClean="0"/>
              <a:t>在讨论图灵模型之前，将计算机定义为数据处理器</a:t>
            </a:r>
            <a:endParaRPr lang="en-US" altLang="zh-CN" dirty="0" smtClean="0"/>
          </a:p>
          <a:p>
            <a:pPr>
              <a:buFont typeface="Wingdings" panose="05000000000000000000" pitchFamily="2" charset="2"/>
              <a:buChar char="l"/>
            </a:pPr>
            <a:r>
              <a:rPr lang="zh-CN" altLang="en-US" sz="2800" dirty="0" smtClean="0">
                <a:solidFill>
                  <a:srgbClr val="0070C0"/>
                </a:solidFill>
              </a:rPr>
              <a:t>计算机是一个接收输入数据、处理数据并产生输出数据的墨盒</a:t>
            </a:r>
            <a:endParaRPr lang="en-US" altLang="zh-CN" sz="2800" dirty="0" smtClean="0">
              <a:solidFill>
                <a:srgbClr val="0070C0"/>
              </a:solidFill>
            </a:endParaRPr>
          </a:p>
          <a:p>
            <a:pPr>
              <a:buFont typeface="Wingdings" panose="05000000000000000000" pitchFamily="2" charset="2"/>
              <a:buChar char="l"/>
            </a:pPr>
            <a:r>
              <a:rPr lang="zh-CN" altLang="en-US" sz="2800" dirty="0" smtClean="0">
                <a:solidFill>
                  <a:srgbClr val="0070C0"/>
                </a:solidFill>
              </a:rPr>
              <a:t>该模型过于宽泛，按照该模型定义，计算器也可以算做一种计算机</a:t>
            </a:r>
            <a:endParaRPr lang="en-US" altLang="zh-CN" sz="2800" dirty="0" smtClean="0">
              <a:solidFill>
                <a:srgbClr val="0070C0"/>
              </a:solidFill>
            </a:endParaRPr>
          </a:p>
          <a:p>
            <a:pPr marL="82296" indent="0">
              <a:buNone/>
            </a:pP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797152"/>
            <a:ext cx="782002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57322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将八进制数</a:t>
            </a:r>
            <a:r>
              <a:rPr lang="en-US" altLang="zh-CN" sz="2400" dirty="0" smtClean="0">
                <a:solidFill>
                  <a:srgbClr val="FF0000"/>
                </a:solidFill>
              </a:rPr>
              <a:t>(23.17)8</a:t>
            </a:r>
            <a:r>
              <a:rPr lang="zh-CN" altLang="en-US" sz="2400" dirty="0" smtClean="0">
                <a:solidFill>
                  <a:srgbClr val="FF0000"/>
                </a:solidFill>
              </a:rPr>
              <a:t>转换为十进制数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r>
              <a:rPr lang="zh-CN" altLang="en-US" sz="2400" dirty="0" smtClean="0">
                <a:solidFill>
                  <a:srgbClr val="FF0000"/>
                </a:solidFill>
              </a:rPr>
              <a:t>再一次进行了四舍五入，保留三位小数。</a:t>
            </a:r>
            <a:endParaRPr lang="en-US" altLang="zh-CN" sz="2400" dirty="0" smtClean="0">
              <a:solidFill>
                <a:srgbClr val="FF0000"/>
              </a:solidFill>
            </a:endParaRPr>
          </a:p>
          <a:p>
            <a:pPr marL="82296" indent="0">
              <a:buNone/>
            </a:pPr>
            <a:endParaRPr lang="zh-CN" altLang="en-US" sz="2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916832"/>
            <a:ext cx="76485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652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十进制到其他进制的转换</a:t>
            </a:r>
            <a:endParaRPr lang="en-US" altLang="zh-CN" dirty="0" smtClean="0"/>
          </a:p>
          <a:p>
            <a:pPr marL="813816" lvl="1" indent="-457200">
              <a:buFont typeface="Wingdings" panose="05000000000000000000" pitchFamily="2" charset="2"/>
              <a:buChar char="Ø"/>
            </a:pPr>
            <a:r>
              <a:rPr lang="zh-CN" altLang="en-US" dirty="0" smtClean="0"/>
              <a:t>整数部分：除以</a:t>
            </a:r>
            <a:r>
              <a:rPr lang="en-US" altLang="zh-CN" dirty="0" smtClean="0"/>
              <a:t>R</a:t>
            </a:r>
            <a:r>
              <a:rPr lang="zh-CN" altLang="en-US" dirty="0" smtClean="0"/>
              <a:t>取余，至商为零；所得的余数倒序排列。</a:t>
            </a:r>
            <a:endParaRPr lang="en-US" altLang="zh-CN" dirty="0" smtClean="0"/>
          </a:p>
          <a:p>
            <a:pPr marL="356616" lvl="1" indent="0">
              <a:buNone/>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926" y="3029046"/>
            <a:ext cx="755332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1947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将十进制数</a:t>
            </a:r>
            <a:r>
              <a:rPr lang="en-US" altLang="zh-CN" sz="2400" dirty="0" smtClean="0">
                <a:solidFill>
                  <a:srgbClr val="FF0000"/>
                </a:solidFill>
              </a:rPr>
              <a:t>35</a:t>
            </a:r>
            <a:r>
              <a:rPr lang="zh-CN" altLang="en-US" sz="2400" dirty="0" smtClean="0">
                <a:solidFill>
                  <a:srgbClr val="FF0000"/>
                </a:solidFill>
              </a:rPr>
              <a:t>转换为二进制数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将十进制数</a:t>
            </a:r>
            <a:r>
              <a:rPr lang="en-US" altLang="zh-CN" sz="2400" dirty="0" smtClean="0">
                <a:solidFill>
                  <a:srgbClr val="FF0000"/>
                </a:solidFill>
              </a:rPr>
              <a:t>126</a:t>
            </a:r>
            <a:r>
              <a:rPr lang="zh-CN" altLang="en-US" sz="2400" dirty="0" smtClean="0">
                <a:solidFill>
                  <a:srgbClr val="FF0000"/>
                </a:solidFill>
              </a:rPr>
              <a:t>转换为八进制数</a:t>
            </a:r>
            <a:endParaRPr lang="en-US" altLang="zh-CN" sz="2400" dirty="0" smtClean="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smtClean="0">
              <a:solidFill>
                <a:srgbClr val="FF0000"/>
              </a:solidFill>
            </a:endParaRPr>
          </a:p>
          <a:p>
            <a:pPr marL="82296" indent="0">
              <a:buNone/>
            </a:pP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905766"/>
            <a:ext cx="80391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5" y="4653137"/>
            <a:ext cx="5832649" cy="1810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4611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799"/>
            <a:ext cx="7498080" cy="4973191"/>
          </a:xfrm>
        </p:spPr>
        <p:txBody>
          <a:bodyPr>
            <a:normAutofit/>
          </a:bodyPr>
          <a:lstStyle/>
          <a:p>
            <a:pPr marL="82296" indent="0">
              <a:buNone/>
            </a:pPr>
            <a:r>
              <a:rPr lang="zh-CN" altLang="en-US" sz="2400" dirty="0" smtClean="0">
                <a:solidFill>
                  <a:srgbClr val="FF0000"/>
                </a:solidFill>
              </a:rPr>
              <a:t>将十进制数</a:t>
            </a:r>
            <a:r>
              <a:rPr lang="en-US" altLang="zh-CN" sz="2400" dirty="0" smtClean="0">
                <a:solidFill>
                  <a:srgbClr val="FF0000"/>
                </a:solidFill>
              </a:rPr>
              <a:t>126</a:t>
            </a:r>
            <a:r>
              <a:rPr lang="zh-CN" altLang="en-US" sz="2400" dirty="0" smtClean="0">
                <a:solidFill>
                  <a:srgbClr val="FF0000"/>
                </a:solidFill>
              </a:rPr>
              <a:t>转换为十六进制数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也可以使用大家</a:t>
            </a:r>
            <a:endParaRPr lang="en-US" altLang="zh-CN" sz="2400" dirty="0" smtClean="0">
              <a:solidFill>
                <a:srgbClr val="FF0000"/>
              </a:solidFill>
            </a:endParaRPr>
          </a:p>
          <a:p>
            <a:pPr marL="82296" indent="0">
              <a:buNone/>
            </a:pPr>
            <a:r>
              <a:rPr lang="zh-CN" altLang="en-US" sz="2400" dirty="0" smtClean="0">
                <a:solidFill>
                  <a:srgbClr val="FF0000"/>
                </a:solidFill>
              </a:rPr>
              <a:t>比较习惯的竖式</a:t>
            </a:r>
            <a:endParaRPr lang="en-US" altLang="zh-CN" sz="2400" dirty="0" smtClean="0">
              <a:solidFill>
                <a:srgbClr val="FF0000"/>
              </a:solidFill>
            </a:endParaRPr>
          </a:p>
          <a:p>
            <a:pPr marL="82296" indent="0">
              <a:buNone/>
            </a:pPr>
            <a:r>
              <a:rPr lang="zh-CN" altLang="en-US" sz="2400" dirty="0" smtClean="0">
                <a:solidFill>
                  <a:srgbClr val="FF0000"/>
                </a:solidFill>
              </a:rPr>
              <a:t>法，将十进制</a:t>
            </a:r>
            <a:r>
              <a:rPr lang="en-US" altLang="zh-CN" sz="2400" dirty="0" smtClean="0">
                <a:solidFill>
                  <a:srgbClr val="FF0000"/>
                </a:solidFill>
              </a:rPr>
              <a:t>19</a:t>
            </a:r>
          </a:p>
          <a:p>
            <a:pPr marL="82296" indent="0">
              <a:buNone/>
            </a:pPr>
            <a:r>
              <a:rPr lang="zh-CN" altLang="en-US" sz="2400" dirty="0" smtClean="0">
                <a:solidFill>
                  <a:srgbClr val="FF0000"/>
                </a:solidFill>
              </a:rPr>
              <a:t>转换成二进制数</a:t>
            </a:r>
            <a:endParaRPr lang="en-US" altLang="zh-CN" sz="2400" dirty="0" smtClean="0">
              <a:solidFill>
                <a:srgbClr val="FF0000"/>
              </a:solidFill>
            </a:endParaRPr>
          </a:p>
          <a:p>
            <a:pPr marL="82296" indent="0">
              <a:buNone/>
            </a:pPr>
            <a:r>
              <a:rPr lang="zh-CN" altLang="en-US" sz="2400" dirty="0" smtClean="0">
                <a:solidFill>
                  <a:srgbClr val="FF0000"/>
                </a:solidFill>
              </a:rPr>
              <a:t>为：</a:t>
            </a:r>
            <a:r>
              <a:rPr lang="en-US" altLang="zh-CN" sz="2400" dirty="0" smtClean="0">
                <a:solidFill>
                  <a:srgbClr val="FF0000"/>
                </a:solidFill>
              </a:rPr>
              <a:t>(10011)</a:t>
            </a:r>
            <a:r>
              <a:rPr lang="en-US" altLang="zh-CN" sz="2400" baseline="-25000" dirty="0" smtClean="0">
                <a:solidFill>
                  <a:srgbClr val="FF0000"/>
                </a:solidFill>
              </a:rPr>
              <a:t>2</a:t>
            </a:r>
          </a:p>
          <a:p>
            <a:pPr marL="82296" indent="0">
              <a:buNone/>
            </a:pPr>
            <a:endParaRPr lang="zh-CN" altLang="en-US" sz="24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44824"/>
            <a:ext cx="4637509" cy="154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567" y="3645024"/>
            <a:ext cx="4594143" cy="2656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700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800" dirty="0" smtClean="0"/>
              <a:t>小数部分：乘以</a:t>
            </a:r>
            <a:r>
              <a:rPr lang="en-US" altLang="zh-CN" sz="2800" dirty="0" smtClean="0"/>
              <a:t>2</a:t>
            </a:r>
            <a:r>
              <a:rPr lang="zh-CN" altLang="en-US" sz="2800" dirty="0" smtClean="0"/>
              <a:t>取整，达到精度为止；乘积的整数部分顺序排列。</a:t>
            </a:r>
            <a:endParaRPr lang="en-US" altLang="zh-CN" sz="2800" dirty="0" smtClean="0"/>
          </a:p>
          <a:p>
            <a:pPr>
              <a:buFont typeface="Wingdings" panose="05000000000000000000" pitchFamily="2" charset="2"/>
              <a:buChar char="Ø"/>
            </a:pPr>
            <a:endParaRPr lang="en-US" altLang="zh-CN" sz="2800" dirty="0"/>
          </a:p>
          <a:p>
            <a:pPr>
              <a:buFont typeface="Wingdings" panose="05000000000000000000" pitchFamily="2" charset="2"/>
              <a:buChar char="Ø"/>
            </a:pPr>
            <a:endParaRPr lang="en-US" altLang="zh-CN" sz="2800" dirty="0" smtClean="0"/>
          </a:p>
          <a:p>
            <a:pPr>
              <a:buFont typeface="Wingdings" panose="05000000000000000000" pitchFamily="2" charset="2"/>
              <a:buChar char="Ø"/>
            </a:pPr>
            <a:endParaRPr lang="en-US" altLang="zh-CN" sz="2800" dirty="0"/>
          </a:p>
          <a:p>
            <a:pPr>
              <a:buFont typeface="Wingdings" panose="05000000000000000000" pitchFamily="2" charset="2"/>
              <a:buChar char="Ø"/>
            </a:pPr>
            <a:endParaRPr lang="en-US" altLang="zh-CN" sz="2800" dirty="0" smtClean="0"/>
          </a:p>
          <a:p>
            <a:pPr>
              <a:buFont typeface="Wingdings" panose="05000000000000000000" pitchFamily="2" charset="2"/>
              <a:buChar char="Ø"/>
            </a:pPr>
            <a:endParaRPr lang="en-US" altLang="zh-CN" sz="2800" dirty="0"/>
          </a:p>
          <a:p>
            <a:pPr marL="82296" indent="0">
              <a:buNone/>
            </a:pPr>
            <a:r>
              <a:rPr lang="en-US" altLang="zh-CN" sz="2400" dirty="0" smtClean="0">
                <a:solidFill>
                  <a:srgbClr val="FF0000"/>
                </a:solidFill>
              </a:rPr>
              <a:t> </a:t>
            </a:r>
            <a:r>
              <a:rPr lang="zh-CN" altLang="en-US" sz="2400" dirty="0" smtClean="0">
                <a:solidFill>
                  <a:srgbClr val="FF0000"/>
                </a:solidFill>
              </a:rPr>
              <a:t>注意：小数永不为</a:t>
            </a:r>
            <a:r>
              <a:rPr lang="en-US" altLang="zh-CN" sz="2400" dirty="0" smtClean="0">
                <a:solidFill>
                  <a:srgbClr val="FF0000"/>
                </a:solidFill>
              </a:rPr>
              <a:t>0</a:t>
            </a:r>
            <a:r>
              <a:rPr lang="zh-CN" altLang="en-US" sz="2400" dirty="0" smtClean="0">
                <a:solidFill>
                  <a:srgbClr val="FF0000"/>
                </a:solidFill>
              </a:rPr>
              <a:t>。当创建了足够的倍数后停止。</a:t>
            </a:r>
            <a:endParaRPr lang="zh-CN" altLang="en-US" sz="2400"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176" y="2420888"/>
            <a:ext cx="68484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728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149552"/>
          </a:xfrm>
        </p:spPr>
        <p:txBody>
          <a:bodyPr>
            <a:normAutofit/>
          </a:bodyPr>
          <a:lstStyle/>
          <a:p>
            <a:pPr marL="82296" indent="0">
              <a:buNone/>
            </a:pPr>
            <a:r>
              <a:rPr lang="zh-CN" altLang="en-US" sz="2400" dirty="0" smtClean="0">
                <a:solidFill>
                  <a:srgbClr val="FF0000"/>
                </a:solidFill>
              </a:rPr>
              <a:t>将十进制数</a:t>
            </a:r>
            <a:r>
              <a:rPr lang="en-US" altLang="zh-CN" sz="2400" dirty="0" smtClean="0">
                <a:solidFill>
                  <a:srgbClr val="FF0000"/>
                </a:solidFill>
              </a:rPr>
              <a:t>0.625</a:t>
            </a:r>
            <a:r>
              <a:rPr lang="zh-CN" altLang="en-US" sz="2400" dirty="0" smtClean="0">
                <a:solidFill>
                  <a:srgbClr val="FF0000"/>
                </a:solidFill>
              </a:rPr>
              <a:t>转换为二进制数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将十进制数</a:t>
            </a:r>
            <a:r>
              <a:rPr lang="en-US" altLang="zh-CN" sz="2400" dirty="0" smtClean="0">
                <a:solidFill>
                  <a:srgbClr val="FF0000"/>
                </a:solidFill>
              </a:rPr>
              <a:t>0.634</a:t>
            </a:r>
            <a:r>
              <a:rPr lang="zh-CN" altLang="en-US" sz="2400" dirty="0" smtClean="0">
                <a:solidFill>
                  <a:srgbClr val="FF0000"/>
                </a:solidFill>
              </a:rPr>
              <a:t>转换为八进制数且精确到小数四位</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结果是</a:t>
            </a:r>
            <a:r>
              <a:rPr lang="en-US" altLang="zh-CN" sz="2400" dirty="0" smtClean="0">
                <a:solidFill>
                  <a:srgbClr val="FF0000"/>
                </a:solidFill>
              </a:rPr>
              <a:t>0.634=(0.5044)</a:t>
            </a:r>
            <a:r>
              <a:rPr lang="en-US" altLang="zh-CN" sz="2400" baseline="-25000" dirty="0" smtClean="0">
                <a:solidFill>
                  <a:srgbClr val="FF0000"/>
                </a:solidFill>
              </a:rPr>
              <a:t>8</a:t>
            </a:r>
            <a:r>
              <a:rPr lang="zh-CN" altLang="en-US" sz="2400" dirty="0" smtClean="0">
                <a:solidFill>
                  <a:srgbClr val="FF0000"/>
                </a:solidFill>
              </a:rPr>
              <a:t>。注意，乘以</a:t>
            </a:r>
            <a:r>
              <a:rPr lang="en-US" altLang="zh-CN" sz="2400" dirty="0" smtClean="0">
                <a:solidFill>
                  <a:srgbClr val="FF0000"/>
                </a:solidFill>
              </a:rPr>
              <a:t>8</a:t>
            </a:r>
            <a:r>
              <a:rPr lang="zh-CN" altLang="en-US" sz="2400" dirty="0" smtClean="0">
                <a:solidFill>
                  <a:srgbClr val="FF0000"/>
                </a:solidFill>
              </a:rPr>
              <a:t>（以</a:t>
            </a:r>
            <a:r>
              <a:rPr lang="en-US" altLang="zh-CN" sz="2400" dirty="0" smtClean="0">
                <a:solidFill>
                  <a:srgbClr val="FF0000"/>
                </a:solidFill>
              </a:rPr>
              <a:t>8</a:t>
            </a:r>
            <a:r>
              <a:rPr lang="zh-CN" altLang="en-US" sz="2400" dirty="0" smtClean="0">
                <a:solidFill>
                  <a:srgbClr val="FF0000"/>
                </a:solidFill>
              </a:rPr>
              <a:t>为底）</a:t>
            </a:r>
            <a:endParaRPr lang="en-US" altLang="zh-CN" sz="2400" dirty="0" smtClean="0">
              <a:solidFill>
                <a:srgbClr val="FF0000"/>
              </a:solidFill>
            </a:endParaRPr>
          </a:p>
          <a:p>
            <a:pPr marL="82296" indent="0">
              <a:buNone/>
            </a:pPr>
            <a:endParaRPr lang="en-US" altLang="zh-CN" sz="2400" dirty="0" smtClean="0">
              <a:solidFill>
                <a:srgbClr val="FF0000"/>
              </a:solidFill>
            </a:endParaRPr>
          </a:p>
          <a:p>
            <a:pPr marL="82296" indent="0">
              <a:buNone/>
            </a:pPr>
            <a:endParaRPr lang="zh-CN" altLang="en-US" sz="24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76609"/>
            <a:ext cx="7128792" cy="159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905" y="4221088"/>
            <a:ext cx="790575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591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将十进制数</a:t>
            </a:r>
            <a:r>
              <a:rPr lang="en-US" altLang="zh-CN" sz="2400" dirty="0" smtClean="0">
                <a:solidFill>
                  <a:srgbClr val="FF0000"/>
                </a:solidFill>
              </a:rPr>
              <a:t>178.6</a:t>
            </a:r>
            <a:r>
              <a:rPr lang="zh-CN" altLang="en-US" sz="2400" dirty="0" smtClean="0">
                <a:solidFill>
                  <a:srgbClr val="FF0000"/>
                </a:solidFill>
              </a:rPr>
              <a:t>转换为十六进制数，且精确到</a:t>
            </a:r>
            <a:r>
              <a:rPr lang="en-US" altLang="zh-CN" sz="2400" dirty="0" smtClean="0">
                <a:solidFill>
                  <a:srgbClr val="FF0000"/>
                </a:solidFill>
              </a:rPr>
              <a:t>1</a:t>
            </a:r>
            <a:r>
              <a:rPr lang="zh-CN" altLang="en-US" sz="2400" dirty="0" smtClean="0">
                <a:solidFill>
                  <a:srgbClr val="FF0000"/>
                </a:solidFill>
              </a:rPr>
              <a:t>位小数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结果是</a:t>
            </a:r>
            <a:r>
              <a:rPr lang="en-US" altLang="zh-CN" sz="2400" dirty="0" smtClean="0">
                <a:solidFill>
                  <a:srgbClr val="FF0000"/>
                </a:solidFill>
              </a:rPr>
              <a:t>178.6=(B2.9)</a:t>
            </a:r>
            <a:r>
              <a:rPr lang="en-US" altLang="zh-CN" sz="2400" baseline="-25000" dirty="0" smtClean="0">
                <a:solidFill>
                  <a:srgbClr val="FF0000"/>
                </a:solidFill>
              </a:rPr>
              <a:t>16</a:t>
            </a:r>
            <a:r>
              <a:rPr lang="zh-CN" altLang="en-US" sz="2400" dirty="0" smtClean="0">
                <a:solidFill>
                  <a:srgbClr val="FF0000"/>
                </a:solidFill>
              </a:rPr>
              <a:t>。</a:t>
            </a:r>
            <a:endParaRPr lang="en-US" altLang="zh-CN" sz="2400" dirty="0" smtClean="0">
              <a:solidFill>
                <a:srgbClr val="FF0000"/>
              </a:solidFill>
            </a:endParaRPr>
          </a:p>
          <a:p>
            <a:pPr marL="82296" indent="0">
              <a:buNone/>
            </a:pPr>
            <a:r>
              <a:rPr lang="zh-CN" altLang="en-US" sz="2400" dirty="0" smtClean="0">
                <a:solidFill>
                  <a:srgbClr val="FF0000"/>
                </a:solidFill>
              </a:rPr>
              <a:t>注意，以</a:t>
            </a:r>
            <a:r>
              <a:rPr lang="en-US" altLang="zh-CN" sz="2400" dirty="0" smtClean="0">
                <a:solidFill>
                  <a:srgbClr val="FF0000"/>
                </a:solidFill>
              </a:rPr>
              <a:t>16</a:t>
            </a:r>
            <a:r>
              <a:rPr lang="zh-CN" altLang="en-US" sz="2400" dirty="0" smtClean="0">
                <a:solidFill>
                  <a:srgbClr val="FF0000"/>
                </a:solidFill>
              </a:rPr>
              <a:t>为底时除以或乘以</a:t>
            </a:r>
            <a:r>
              <a:rPr lang="en-US" altLang="zh-CN" sz="2400" dirty="0" smtClean="0">
                <a:solidFill>
                  <a:srgbClr val="FF0000"/>
                </a:solidFill>
              </a:rPr>
              <a:t>16</a:t>
            </a:r>
            <a:r>
              <a:rPr lang="zh-CN" altLang="en-US" sz="2400" dirty="0" smtClean="0">
                <a:solidFill>
                  <a:srgbClr val="FF0000"/>
                </a:solidFill>
              </a:rPr>
              <a:t>。</a:t>
            </a:r>
            <a:endParaRPr lang="en-US" altLang="zh-CN" sz="2400" dirty="0" smtClean="0">
              <a:solidFill>
                <a:srgbClr val="FF0000"/>
              </a:solidFill>
            </a:endParaRPr>
          </a:p>
          <a:p>
            <a:pPr marL="82296" indent="0">
              <a:buNone/>
            </a:pPr>
            <a:endParaRPr lang="zh-CN" altLang="en-US" sz="24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148" y="2027695"/>
            <a:ext cx="79438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53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lvl="0" indent="0">
              <a:buClr>
                <a:srgbClr val="3891A7"/>
              </a:buClr>
              <a:buNone/>
            </a:pPr>
            <a:r>
              <a:rPr lang="zh-CN" altLang="en-US" sz="2400" dirty="0">
                <a:solidFill>
                  <a:srgbClr val="FF0000"/>
                </a:solidFill>
              </a:rPr>
              <a:t>也可以使用大家</a:t>
            </a:r>
            <a:endParaRPr lang="en-US" altLang="zh-CN" sz="2400" dirty="0">
              <a:solidFill>
                <a:srgbClr val="FF0000"/>
              </a:solidFill>
            </a:endParaRPr>
          </a:p>
          <a:p>
            <a:pPr marL="82296" lvl="0" indent="0">
              <a:buClr>
                <a:srgbClr val="3891A7"/>
              </a:buClr>
              <a:buNone/>
            </a:pPr>
            <a:r>
              <a:rPr lang="zh-CN" altLang="en-US" sz="2400" dirty="0">
                <a:solidFill>
                  <a:srgbClr val="FF0000"/>
                </a:solidFill>
              </a:rPr>
              <a:t>比较习惯的竖式</a:t>
            </a:r>
            <a:endParaRPr lang="en-US" altLang="zh-CN" sz="2400" dirty="0">
              <a:solidFill>
                <a:srgbClr val="FF0000"/>
              </a:solidFill>
            </a:endParaRPr>
          </a:p>
          <a:p>
            <a:pPr marL="82296" lvl="0" indent="0">
              <a:buClr>
                <a:srgbClr val="3891A7"/>
              </a:buClr>
              <a:buNone/>
            </a:pPr>
            <a:r>
              <a:rPr lang="zh-CN" altLang="en-US" sz="2400" dirty="0">
                <a:solidFill>
                  <a:srgbClr val="FF0000"/>
                </a:solidFill>
              </a:rPr>
              <a:t>法，将</a:t>
            </a:r>
            <a:r>
              <a:rPr lang="zh-CN" altLang="en-US" sz="2400" dirty="0" smtClean="0">
                <a:solidFill>
                  <a:srgbClr val="FF0000"/>
                </a:solidFill>
              </a:rPr>
              <a:t>十进制</a:t>
            </a:r>
            <a:endParaRPr lang="en-US" altLang="zh-CN" sz="2400" dirty="0">
              <a:solidFill>
                <a:srgbClr val="FF0000"/>
              </a:solidFill>
            </a:endParaRPr>
          </a:p>
          <a:p>
            <a:pPr marL="82296" lvl="0" indent="0">
              <a:buClr>
                <a:srgbClr val="3891A7"/>
              </a:buClr>
              <a:buNone/>
            </a:pPr>
            <a:r>
              <a:rPr lang="en-US" altLang="zh-CN" sz="2400" dirty="0" smtClean="0">
                <a:solidFill>
                  <a:srgbClr val="FF0000"/>
                </a:solidFill>
              </a:rPr>
              <a:t>0.6875</a:t>
            </a:r>
            <a:r>
              <a:rPr lang="zh-CN" altLang="en-US" sz="2400" dirty="0" smtClean="0">
                <a:solidFill>
                  <a:srgbClr val="FF0000"/>
                </a:solidFill>
              </a:rPr>
              <a:t>转换</a:t>
            </a:r>
            <a:r>
              <a:rPr lang="zh-CN" altLang="en-US" sz="2400" dirty="0">
                <a:solidFill>
                  <a:srgbClr val="FF0000"/>
                </a:solidFill>
              </a:rPr>
              <a:t>成</a:t>
            </a:r>
            <a:r>
              <a:rPr lang="zh-CN" altLang="en-US" sz="2400" dirty="0" smtClean="0">
                <a:solidFill>
                  <a:srgbClr val="FF0000"/>
                </a:solidFill>
              </a:rPr>
              <a:t>二</a:t>
            </a:r>
            <a:endParaRPr lang="en-US" altLang="zh-CN" sz="2400" dirty="0" smtClean="0">
              <a:solidFill>
                <a:srgbClr val="FF0000"/>
              </a:solidFill>
            </a:endParaRPr>
          </a:p>
          <a:p>
            <a:pPr marL="82296" lvl="0" indent="0">
              <a:buClr>
                <a:srgbClr val="3891A7"/>
              </a:buClr>
              <a:buNone/>
            </a:pPr>
            <a:r>
              <a:rPr lang="zh-CN" altLang="en-US" sz="2400" dirty="0" smtClean="0">
                <a:solidFill>
                  <a:srgbClr val="FF0000"/>
                </a:solidFill>
              </a:rPr>
              <a:t>进</a:t>
            </a:r>
            <a:r>
              <a:rPr lang="zh-CN" altLang="en-US" sz="2400" dirty="0">
                <a:solidFill>
                  <a:srgbClr val="FF0000"/>
                </a:solidFill>
              </a:rPr>
              <a:t>制</a:t>
            </a:r>
            <a:r>
              <a:rPr lang="zh-CN" altLang="en-US" sz="2400" dirty="0" smtClean="0">
                <a:solidFill>
                  <a:srgbClr val="FF0000"/>
                </a:solidFill>
              </a:rPr>
              <a:t>数为：</a:t>
            </a:r>
            <a:endParaRPr lang="en-US" altLang="zh-CN" sz="2400" dirty="0" smtClean="0">
              <a:solidFill>
                <a:srgbClr val="FF0000"/>
              </a:solidFill>
            </a:endParaRPr>
          </a:p>
          <a:p>
            <a:pPr marL="82296" lvl="0" indent="0">
              <a:buClr>
                <a:srgbClr val="3891A7"/>
              </a:buClr>
              <a:buNone/>
            </a:pPr>
            <a:r>
              <a:rPr lang="en-US" altLang="zh-CN" sz="2400" dirty="0" smtClean="0">
                <a:solidFill>
                  <a:srgbClr val="FF0000"/>
                </a:solidFill>
              </a:rPr>
              <a:t>(0.1011)</a:t>
            </a:r>
            <a:r>
              <a:rPr lang="en-US" altLang="zh-CN" sz="2400" baseline="-25000" dirty="0" smtClean="0">
                <a:solidFill>
                  <a:srgbClr val="FF0000"/>
                </a:solidFill>
              </a:rPr>
              <a:t>2</a:t>
            </a:r>
            <a:endParaRPr lang="en-US" altLang="zh-CN" sz="2400" baseline="-25000" dirty="0">
              <a:solidFill>
                <a:srgbClr val="FF0000"/>
              </a:solidFill>
            </a:endParaRPr>
          </a:p>
          <a:p>
            <a:pPr marL="82296" indent="0">
              <a:buNone/>
            </a:pP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484784"/>
            <a:ext cx="46958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6186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通常把小于</a:t>
            </a:r>
            <a:r>
              <a:rPr lang="en-US" altLang="zh-CN" sz="2400" dirty="0" smtClean="0">
                <a:solidFill>
                  <a:srgbClr val="FF0000"/>
                </a:solidFill>
              </a:rPr>
              <a:t>256</a:t>
            </a:r>
            <a:r>
              <a:rPr lang="zh-CN" altLang="en-US" sz="2400" dirty="0" smtClean="0">
                <a:solidFill>
                  <a:srgbClr val="FF0000"/>
                </a:solidFill>
              </a:rPr>
              <a:t>的二进制数转换为二进制数，有一个变通的方法，即把这个数分解为下列二进制位置量对应数的和：</a:t>
            </a:r>
            <a:endParaRPr lang="en-US" altLang="zh-CN" sz="2400" dirty="0" smtClean="0">
              <a:solidFill>
                <a:srgbClr val="FF0000"/>
              </a:solidFill>
            </a:endParaRPr>
          </a:p>
          <a:p>
            <a:pPr marL="82296" indent="0">
              <a:buNone/>
            </a:pPr>
            <a:endParaRPr lang="zh-CN" altLang="en-US" sz="2800" dirty="0">
              <a:solidFill>
                <a:srgbClr val="0070C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564904"/>
            <a:ext cx="8029241"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318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当分母是</a:t>
            </a:r>
            <a:r>
              <a:rPr lang="en-US" altLang="zh-CN" sz="2400" dirty="0" smtClean="0">
                <a:solidFill>
                  <a:srgbClr val="FF0000"/>
                </a:solidFill>
              </a:rPr>
              <a:t>2</a:t>
            </a:r>
            <a:r>
              <a:rPr lang="zh-CN" altLang="en-US" sz="2400" dirty="0" smtClean="0">
                <a:solidFill>
                  <a:srgbClr val="FF0000"/>
                </a:solidFill>
              </a:rPr>
              <a:t>的幂次时，用类似的方法可以把十进制小数转换为二进制：</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结果是</a:t>
            </a:r>
            <a:r>
              <a:rPr lang="en-US" altLang="zh-CN" sz="2400" dirty="0" smtClean="0">
                <a:solidFill>
                  <a:srgbClr val="FF0000"/>
                </a:solidFill>
              </a:rPr>
              <a:t>(0.011011)</a:t>
            </a:r>
            <a:r>
              <a:rPr lang="en-US" altLang="zh-CN" sz="2400" baseline="-25000" dirty="0" smtClean="0">
                <a:solidFill>
                  <a:srgbClr val="FF0000"/>
                </a:solidFill>
              </a:rPr>
              <a:t>2</a:t>
            </a:r>
            <a:endParaRPr lang="zh-CN" altLang="en-US" sz="2400" baseline="-25000" dirty="0">
              <a:solidFill>
                <a:srgbClr val="FF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7" y="2276872"/>
            <a:ext cx="749617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588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smtClean="0"/>
              <a:t>、可编程数据处理器</a:t>
            </a:r>
            <a:endParaRPr lang="zh-CN" altLang="en-US"/>
          </a:p>
        </p:txBody>
      </p:sp>
      <p:sp>
        <p:nvSpPr>
          <p:cNvPr id="4" name="TextBox 3"/>
          <p:cNvSpPr txBox="1"/>
          <p:nvPr/>
        </p:nvSpPr>
        <p:spPr>
          <a:xfrm>
            <a:off x="1253998" y="3645024"/>
            <a:ext cx="7632848" cy="2677656"/>
          </a:xfrm>
          <a:prstGeom prst="rect">
            <a:avLst/>
          </a:prstGeom>
          <a:noFill/>
        </p:spPr>
        <p:txBody>
          <a:bodyPr wrap="square" rtlCol="0">
            <a:spAutoFit/>
          </a:bodyPr>
          <a:lstStyle/>
          <a:p>
            <a:r>
              <a:rPr lang="zh-CN" altLang="en-US" sz="2800" dirty="0" smtClean="0"/>
              <a:t>图灵模型是一种适用于通用计算机的模型</a:t>
            </a:r>
            <a:endParaRPr lang="en-US" altLang="zh-CN" sz="2800" dirty="0" smtClean="0"/>
          </a:p>
          <a:p>
            <a:pPr marL="457200" indent="-457200">
              <a:buFont typeface="Wingdings" panose="05000000000000000000" pitchFamily="2" charset="2"/>
              <a:buChar char="l"/>
            </a:pPr>
            <a:r>
              <a:rPr lang="zh-CN" altLang="en-US" sz="2800" dirty="0" smtClean="0">
                <a:solidFill>
                  <a:srgbClr val="0070C0"/>
                </a:solidFill>
              </a:rPr>
              <a:t>该模型增加了额外的元素：程序</a:t>
            </a:r>
            <a:endParaRPr lang="en-US" altLang="zh-CN" sz="2800" dirty="0" smtClean="0">
              <a:solidFill>
                <a:srgbClr val="0070C0"/>
              </a:solidFill>
            </a:endParaRPr>
          </a:p>
          <a:p>
            <a:pPr marL="457200" indent="-457200">
              <a:buFont typeface="Wingdings" panose="05000000000000000000" pitchFamily="2" charset="2"/>
              <a:buChar char="l"/>
            </a:pPr>
            <a:r>
              <a:rPr lang="zh-CN" altLang="en-US" sz="2800" dirty="0" smtClean="0">
                <a:solidFill>
                  <a:srgbClr val="0070C0"/>
                </a:solidFill>
              </a:rPr>
              <a:t>程序是用来告诉计算机对数据进行处理的指令集合</a:t>
            </a:r>
            <a:endParaRPr lang="en-US" altLang="zh-CN" sz="2800" dirty="0" smtClean="0">
              <a:solidFill>
                <a:srgbClr val="0070C0"/>
              </a:solidFill>
            </a:endParaRPr>
          </a:p>
          <a:p>
            <a:pPr marL="457200" indent="-457200">
              <a:buFont typeface="Wingdings" panose="05000000000000000000" pitchFamily="2" charset="2"/>
              <a:buChar char="l"/>
            </a:pPr>
            <a:r>
              <a:rPr lang="zh-CN" altLang="en-US" sz="2800" dirty="0" smtClean="0">
                <a:solidFill>
                  <a:srgbClr val="0070C0"/>
                </a:solidFill>
              </a:rPr>
              <a:t>输出数据依赖于两方面因素，即输入数据和程序</a:t>
            </a: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2321" y="1556792"/>
            <a:ext cx="7499350" cy="2194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70379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410200"/>
          </a:xfrm>
        </p:spPr>
        <p:txBody>
          <a:bodyPr>
            <a:normAutofit lnSpcReduction="10000"/>
          </a:bodyPr>
          <a:lstStyle/>
          <a:p>
            <a:r>
              <a:rPr lang="zh-CN" altLang="en-US" dirty="0" smtClean="0"/>
              <a:t>二进制</a:t>
            </a:r>
            <a:r>
              <a:rPr lang="en-US" altLang="zh-CN" dirty="0" smtClean="0"/>
              <a:t>-</a:t>
            </a:r>
            <a:r>
              <a:rPr lang="zh-CN" altLang="en-US" dirty="0" smtClean="0"/>
              <a:t>十六进制的转换</a:t>
            </a:r>
            <a:endParaRPr lang="en-US" altLang="zh-CN" dirty="0" smtClean="0"/>
          </a:p>
          <a:p>
            <a:pPr marL="82296" indent="0">
              <a:buNone/>
            </a:pPr>
            <a:r>
              <a:rPr lang="zh-CN" altLang="en-US" sz="2800" dirty="0" smtClean="0">
                <a:solidFill>
                  <a:srgbClr val="FF0000"/>
                </a:solidFill>
              </a:rPr>
              <a:t>转换原则：每四位二进制对应一个十六进制数</a:t>
            </a:r>
            <a:endParaRPr lang="en-US" altLang="zh-CN" sz="2800" dirty="0" smtClean="0">
              <a:solidFill>
                <a:srgbClr val="FF0000"/>
              </a:solidFill>
            </a:endParaRPr>
          </a:p>
          <a:p>
            <a:pPr marL="82296" indent="0">
              <a:buNone/>
            </a:pPr>
            <a:endParaRPr lang="en-US" altLang="zh-CN" sz="2800" dirty="0">
              <a:solidFill>
                <a:srgbClr val="FF0000"/>
              </a:solidFill>
            </a:endParaRPr>
          </a:p>
          <a:p>
            <a:pPr marL="82296" indent="0">
              <a:buNone/>
            </a:pPr>
            <a:endParaRPr lang="en-US" altLang="zh-CN" sz="2800" dirty="0" smtClean="0">
              <a:solidFill>
                <a:srgbClr val="FF0000"/>
              </a:solidFill>
            </a:endParaRPr>
          </a:p>
          <a:p>
            <a:pPr marL="82296" indent="0">
              <a:buNone/>
            </a:pPr>
            <a:endParaRPr lang="en-US" altLang="zh-CN" sz="2800" dirty="0">
              <a:solidFill>
                <a:srgbClr val="FF0000"/>
              </a:solidFill>
            </a:endParaRPr>
          </a:p>
          <a:p>
            <a:pPr marL="82296" indent="0">
              <a:buNone/>
            </a:pPr>
            <a:endParaRPr lang="en-US" altLang="zh-CN" sz="2800" dirty="0" smtClean="0">
              <a:solidFill>
                <a:srgbClr val="FF0000"/>
              </a:solidFill>
            </a:endParaRPr>
          </a:p>
          <a:p>
            <a:pPr>
              <a:buFont typeface="Wingdings" panose="05000000000000000000" pitchFamily="2" charset="2"/>
              <a:buChar char="Ø"/>
            </a:pPr>
            <a:r>
              <a:rPr lang="zh-CN" altLang="en-US" sz="2800" dirty="0">
                <a:solidFill>
                  <a:srgbClr val="0070C0"/>
                </a:solidFill>
              </a:rPr>
              <a:t>二进制转十六进制</a:t>
            </a:r>
            <a:endParaRPr lang="en-US" altLang="zh-CN" sz="2800" dirty="0">
              <a:solidFill>
                <a:srgbClr val="0070C0"/>
              </a:solidFill>
            </a:endParaRPr>
          </a:p>
          <a:p>
            <a:pPr marL="356616" lvl="1" indent="0">
              <a:buNone/>
            </a:pPr>
            <a:r>
              <a:rPr lang="zh-CN" altLang="en-US" sz="2400" dirty="0"/>
              <a:t>从小数点开始分别往两边，整数部分自右向左，小数部分自左向右，按每四位为一组，不足四位用</a:t>
            </a:r>
            <a:r>
              <a:rPr lang="en-US" altLang="zh-CN" sz="2400" dirty="0"/>
              <a:t>0</a:t>
            </a:r>
            <a:r>
              <a:rPr lang="zh-CN" altLang="en-US" sz="2400" dirty="0"/>
              <a:t>补齐，每组用相应的十六进制数写出。</a:t>
            </a:r>
            <a:endParaRPr lang="en-US" altLang="zh-CN" sz="2400" dirty="0"/>
          </a:p>
          <a:p>
            <a:pPr>
              <a:buFont typeface="Wingdings" panose="05000000000000000000" pitchFamily="2" charset="2"/>
              <a:buChar char="Ø"/>
            </a:pPr>
            <a:r>
              <a:rPr lang="zh-CN" altLang="en-US" sz="2800" dirty="0">
                <a:solidFill>
                  <a:srgbClr val="0070C0"/>
                </a:solidFill>
              </a:rPr>
              <a:t>十六进制转二进制</a:t>
            </a:r>
            <a:endParaRPr lang="en-US" altLang="zh-CN" sz="2800" dirty="0">
              <a:solidFill>
                <a:srgbClr val="0070C0"/>
              </a:solidFill>
            </a:endParaRPr>
          </a:p>
          <a:p>
            <a:pPr marL="356616" lvl="1" indent="0">
              <a:buNone/>
            </a:pPr>
            <a:r>
              <a:rPr lang="zh-CN" altLang="en-US" sz="2400" dirty="0"/>
              <a:t>每位十六进制用四位二进制数代替。</a:t>
            </a:r>
          </a:p>
          <a:p>
            <a:pPr marL="82296" indent="0">
              <a:buNone/>
            </a:pPr>
            <a:endParaRPr lang="en-US" altLang="zh-CN" sz="2800" dirty="0" smtClean="0">
              <a:solidFill>
                <a:srgbClr val="FF0000"/>
              </a:solidFill>
            </a:endParaRPr>
          </a:p>
          <a:p>
            <a:pPr marL="82296" indent="0">
              <a:buNone/>
            </a:pP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162" y="2465876"/>
            <a:ext cx="7329310" cy="1894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8874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149552"/>
          </a:xfrm>
        </p:spPr>
        <p:txBody>
          <a:bodyPr>
            <a:normAutofit/>
          </a:bodyPr>
          <a:lstStyle/>
          <a:p>
            <a:pPr marL="82296" indent="0">
              <a:buNone/>
            </a:pPr>
            <a:r>
              <a:rPr lang="zh-CN" altLang="en-US" sz="2400" dirty="0" smtClean="0">
                <a:solidFill>
                  <a:srgbClr val="FF0000"/>
                </a:solidFill>
              </a:rPr>
              <a:t>将</a:t>
            </a:r>
            <a:r>
              <a:rPr lang="en-US" altLang="zh-CN" sz="2400" dirty="0" smtClean="0">
                <a:solidFill>
                  <a:srgbClr val="FF0000"/>
                </a:solidFill>
              </a:rPr>
              <a:t>(1001010111.110110111)</a:t>
            </a:r>
            <a:r>
              <a:rPr lang="en-US" altLang="zh-CN" sz="2400" baseline="-25000" dirty="0" smtClean="0">
                <a:solidFill>
                  <a:srgbClr val="FF0000"/>
                </a:solidFill>
              </a:rPr>
              <a:t>2</a:t>
            </a:r>
            <a:r>
              <a:rPr lang="zh-CN" altLang="en-US" sz="2400" dirty="0" smtClean="0">
                <a:solidFill>
                  <a:srgbClr val="FF0000"/>
                </a:solidFill>
              </a:rPr>
              <a:t>转换为十六进制数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r>
              <a:rPr lang="zh-CN" altLang="en-US" sz="2400" dirty="0" smtClean="0">
                <a:solidFill>
                  <a:srgbClr val="FF0000"/>
                </a:solidFill>
              </a:rPr>
              <a:t>则</a:t>
            </a:r>
            <a:r>
              <a:rPr lang="en-US" altLang="zh-CN" sz="2400" dirty="0" smtClean="0">
                <a:solidFill>
                  <a:srgbClr val="FF0000"/>
                </a:solidFill>
              </a:rPr>
              <a:t>(1001010111.110110111)</a:t>
            </a:r>
            <a:r>
              <a:rPr lang="en-US" altLang="zh-CN" sz="2400" baseline="-25000" dirty="0" smtClean="0">
                <a:solidFill>
                  <a:srgbClr val="FF0000"/>
                </a:solidFill>
              </a:rPr>
              <a:t>2</a:t>
            </a:r>
            <a:r>
              <a:rPr lang="en-US" altLang="zh-CN" sz="2400" dirty="0" smtClean="0">
                <a:solidFill>
                  <a:srgbClr val="FF0000"/>
                </a:solidFill>
              </a:rPr>
              <a:t>=(257.DB8)</a:t>
            </a:r>
            <a:r>
              <a:rPr lang="en-US" altLang="zh-CN" sz="2400" baseline="-25000" dirty="0" smtClean="0">
                <a:solidFill>
                  <a:srgbClr val="FF0000"/>
                </a:solidFill>
              </a:rPr>
              <a:t>16</a:t>
            </a:r>
          </a:p>
          <a:p>
            <a:pPr marL="82296" indent="0">
              <a:buNone/>
            </a:pPr>
            <a:endParaRPr lang="en-US" altLang="zh-CN" sz="2400" dirty="0" smtClean="0">
              <a:solidFill>
                <a:srgbClr val="FF0000"/>
              </a:solidFill>
            </a:endParaRPr>
          </a:p>
          <a:p>
            <a:pPr marL="82296" indent="0">
              <a:buNone/>
            </a:pPr>
            <a:r>
              <a:rPr lang="zh-CN" altLang="en-US" sz="2400" dirty="0" smtClean="0">
                <a:solidFill>
                  <a:srgbClr val="FF0000"/>
                </a:solidFill>
              </a:rPr>
              <a:t>将</a:t>
            </a:r>
            <a:r>
              <a:rPr lang="en-US" altLang="zh-CN" sz="2400" dirty="0" smtClean="0">
                <a:solidFill>
                  <a:srgbClr val="FF0000"/>
                </a:solidFill>
              </a:rPr>
              <a:t>(3CB.61)</a:t>
            </a:r>
            <a:r>
              <a:rPr lang="en-US" altLang="zh-CN" sz="2400" baseline="-25000" dirty="0" smtClean="0">
                <a:solidFill>
                  <a:srgbClr val="FF0000"/>
                </a:solidFill>
              </a:rPr>
              <a:t>16</a:t>
            </a:r>
            <a:r>
              <a:rPr lang="zh-CN" altLang="en-US" sz="2400" dirty="0" smtClean="0">
                <a:solidFill>
                  <a:srgbClr val="FF0000"/>
                </a:solidFill>
              </a:rPr>
              <a:t>转换为二进制数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r>
              <a:rPr lang="zh-CN" altLang="en-US" sz="2400" dirty="0" smtClean="0">
                <a:solidFill>
                  <a:srgbClr val="FF0000"/>
                </a:solidFill>
              </a:rPr>
              <a:t>则</a:t>
            </a:r>
            <a:r>
              <a:rPr lang="en-US" altLang="zh-CN" sz="2400" dirty="0" smtClean="0">
                <a:solidFill>
                  <a:srgbClr val="FF0000"/>
                </a:solidFill>
              </a:rPr>
              <a:t>(3CB.61)</a:t>
            </a:r>
            <a:r>
              <a:rPr lang="en-US" altLang="zh-CN" sz="2400" baseline="-25000" dirty="0" smtClean="0">
                <a:solidFill>
                  <a:srgbClr val="FF0000"/>
                </a:solidFill>
              </a:rPr>
              <a:t>16</a:t>
            </a:r>
            <a:r>
              <a:rPr lang="en-US" altLang="zh-CN" sz="2400" dirty="0" smtClean="0">
                <a:solidFill>
                  <a:srgbClr val="FF0000"/>
                </a:solidFill>
              </a:rPr>
              <a:t>=(1111001011.01100001)</a:t>
            </a:r>
            <a:r>
              <a:rPr lang="en-US" altLang="zh-CN" sz="2400" baseline="-25000" dirty="0" smtClean="0">
                <a:solidFill>
                  <a:srgbClr val="FF0000"/>
                </a:solidFill>
              </a:rPr>
              <a:t>2</a:t>
            </a:r>
            <a:endParaRPr lang="zh-CN" altLang="en-US" sz="2400" baseline="-25000"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998890"/>
            <a:ext cx="5328592" cy="1164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3" y="4653136"/>
            <a:ext cx="4104456" cy="113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7354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581600"/>
          </a:xfrm>
        </p:spPr>
        <p:txBody>
          <a:bodyPr>
            <a:normAutofit lnSpcReduction="10000"/>
          </a:bodyPr>
          <a:lstStyle/>
          <a:p>
            <a:r>
              <a:rPr lang="zh-CN" altLang="en-US" dirty="0"/>
              <a:t>二进制</a:t>
            </a:r>
            <a:r>
              <a:rPr lang="en-US" altLang="zh-CN" dirty="0" smtClean="0"/>
              <a:t>-</a:t>
            </a:r>
            <a:r>
              <a:rPr lang="zh-CN" altLang="en-US" dirty="0" smtClean="0"/>
              <a:t>八进制</a:t>
            </a:r>
            <a:r>
              <a:rPr lang="zh-CN" altLang="en-US" dirty="0"/>
              <a:t>的转换</a:t>
            </a:r>
            <a:endParaRPr lang="en-US" altLang="zh-CN" dirty="0"/>
          </a:p>
          <a:p>
            <a:pPr marL="82296" lvl="0" indent="0">
              <a:buClr>
                <a:srgbClr val="3891A7"/>
              </a:buClr>
              <a:buNone/>
            </a:pPr>
            <a:r>
              <a:rPr lang="zh-CN" altLang="en-US" sz="2800" dirty="0">
                <a:solidFill>
                  <a:srgbClr val="FF0000"/>
                </a:solidFill>
              </a:rPr>
              <a:t>转换原则：</a:t>
            </a:r>
            <a:r>
              <a:rPr lang="zh-CN" altLang="en-US" sz="2800" dirty="0" smtClean="0">
                <a:solidFill>
                  <a:srgbClr val="FF0000"/>
                </a:solidFill>
              </a:rPr>
              <a:t>每三位</a:t>
            </a:r>
            <a:r>
              <a:rPr lang="zh-CN" altLang="en-US" sz="2800" dirty="0">
                <a:solidFill>
                  <a:srgbClr val="FF0000"/>
                </a:solidFill>
              </a:rPr>
              <a:t>二进制对应一</a:t>
            </a:r>
            <a:r>
              <a:rPr lang="zh-CN" altLang="en-US" sz="2800" dirty="0" smtClean="0">
                <a:solidFill>
                  <a:srgbClr val="FF0000"/>
                </a:solidFill>
              </a:rPr>
              <a:t>个八进制数</a:t>
            </a:r>
            <a:endParaRPr lang="en-US" altLang="zh-CN" sz="2800" dirty="0" smtClean="0">
              <a:solidFill>
                <a:srgbClr val="FF0000"/>
              </a:solidFill>
            </a:endParaRPr>
          </a:p>
          <a:p>
            <a:pPr marL="82296" lvl="0" indent="0">
              <a:buClr>
                <a:srgbClr val="3891A7"/>
              </a:buClr>
              <a:buNone/>
            </a:pPr>
            <a:endParaRPr lang="en-US" altLang="zh-CN" sz="2800" dirty="0">
              <a:solidFill>
                <a:srgbClr val="FF0000"/>
              </a:solidFill>
            </a:endParaRPr>
          </a:p>
          <a:p>
            <a:pPr marL="82296" lvl="0" indent="0">
              <a:buClr>
                <a:srgbClr val="3891A7"/>
              </a:buClr>
              <a:buNone/>
            </a:pPr>
            <a:endParaRPr lang="en-US" altLang="zh-CN" sz="2800" dirty="0" smtClean="0">
              <a:solidFill>
                <a:srgbClr val="FF0000"/>
              </a:solidFill>
            </a:endParaRPr>
          </a:p>
          <a:p>
            <a:pPr marL="82296" lvl="0" indent="0">
              <a:buClr>
                <a:srgbClr val="3891A7"/>
              </a:buClr>
              <a:buNone/>
            </a:pPr>
            <a:endParaRPr lang="en-US" altLang="zh-CN" sz="2800" dirty="0">
              <a:solidFill>
                <a:srgbClr val="FF0000"/>
              </a:solidFill>
            </a:endParaRPr>
          </a:p>
          <a:p>
            <a:pPr marL="82296" lvl="0" indent="0">
              <a:buClr>
                <a:srgbClr val="3891A7"/>
              </a:buClr>
              <a:buNone/>
            </a:pPr>
            <a:endParaRPr lang="en-US" altLang="zh-CN" sz="2800" dirty="0" smtClean="0">
              <a:solidFill>
                <a:srgbClr val="FF0000"/>
              </a:solidFill>
            </a:endParaRPr>
          </a:p>
          <a:p>
            <a:pPr lvl="0">
              <a:buClr>
                <a:srgbClr val="3891A7"/>
              </a:buClr>
              <a:buFont typeface="Wingdings" panose="05000000000000000000" pitchFamily="2" charset="2"/>
              <a:buChar char="Ø"/>
            </a:pPr>
            <a:r>
              <a:rPr lang="zh-CN" altLang="en-US" sz="2800" dirty="0">
                <a:solidFill>
                  <a:srgbClr val="0070C0"/>
                </a:solidFill>
              </a:rPr>
              <a:t>二进制</a:t>
            </a:r>
            <a:r>
              <a:rPr lang="zh-CN" altLang="en-US" sz="2800" dirty="0" smtClean="0">
                <a:solidFill>
                  <a:srgbClr val="0070C0"/>
                </a:solidFill>
              </a:rPr>
              <a:t>转八进制</a:t>
            </a:r>
            <a:endParaRPr lang="en-US" altLang="zh-CN" sz="2800" dirty="0">
              <a:solidFill>
                <a:srgbClr val="0070C0"/>
              </a:solidFill>
            </a:endParaRPr>
          </a:p>
          <a:p>
            <a:pPr marL="356616" lvl="1" indent="0">
              <a:buClr>
                <a:srgbClr val="3891A7"/>
              </a:buClr>
              <a:buNone/>
            </a:pPr>
            <a:r>
              <a:rPr lang="zh-CN" altLang="en-US" sz="2400" dirty="0">
                <a:solidFill>
                  <a:prstClr val="black"/>
                </a:solidFill>
              </a:rPr>
              <a:t>从小数点开始分别往两边，整数部分自右向左，小数部分自左向右，按</a:t>
            </a:r>
            <a:r>
              <a:rPr lang="zh-CN" altLang="en-US" sz="2400" dirty="0" smtClean="0">
                <a:solidFill>
                  <a:prstClr val="black"/>
                </a:solidFill>
              </a:rPr>
              <a:t>每三位</a:t>
            </a:r>
            <a:r>
              <a:rPr lang="zh-CN" altLang="en-US" sz="2400" dirty="0">
                <a:solidFill>
                  <a:prstClr val="black"/>
                </a:solidFill>
              </a:rPr>
              <a:t>为一组，</a:t>
            </a:r>
            <a:r>
              <a:rPr lang="zh-CN" altLang="en-US" sz="2400" dirty="0" smtClean="0">
                <a:solidFill>
                  <a:prstClr val="black"/>
                </a:solidFill>
              </a:rPr>
              <a:t>不足三位</a:t>
            </a:r>
            <a:r>
              <a:rPr lang="zh-CN" altLang="en-US" sz="2400" dirty="0">
                <a:solidFill>
                  <a:prstClr val="black"/>
                </a:solidFill>
              </a:rPr>
              <a:t>用</a:t>
            </a:r>
            <a:r>
              <a:rPr lang="en-US" altLang="zh-CN" sz="2400" dirty="0">
                <a:solidFill>
                  <a:prstClr val="black"/>
                </a:solidFill>
              </a:rPr>
              <a:t>0</a:t>
            </a:r>
            <a:r>
              <a:rPr lang="zh-CN" altLang="en-US" sz="2400" dirty="0">
                <a:solidFill>
                  <a:prstClr val="black"/>
                </a:solidFill>
              </a:rPr>
              <a:t>补齐，每组用相应</a:t>
            </a:r>
            <a:r>
              <a:rPr lang="zh-CN" altLang="en-US" sz="2400" dirty="0" smtClean="0">
                <a:solidFill>
                  <a:prstClr val="black"/>
                </a:solidFill>
              </a:rPr>
              <a:t>的八进制数</a:t>
            </a:r>
            <a:r>
              <a:rPr lang="zh-CN" altLang="en-US" sz="2400" dirty="0">
                <a:solidFill>
                  <a:prstClr val="black"/>
                </a:solidFill>
              </a:rPr>
              <a:t>写出。</a:t>
            </a:r>
            <a:endParaRPr lang="en-US" altLang="zh-CN" sz="2400" dirty="0">
              <a:solidFill>
                <a:prstClr val="black"/>
              </a:solidFill>
            </a:endParaRPr>
          </a:p>
          <a:p>
            <a:pPr lvl="0">
              <a:buClr>
                <a:srgbClr val="3891A7"/>
              </a:buClr>
              <a:buFont typeface="Wingdings" panose="05000000000000000000" pitchFamily="2" charset="2"/>
              <a:buChar char="Ø"/>
            </a:pPr>
            <a:r>
              <a:rPr lang="zh-CN" altLang="en-US" sz="2800" dirty="0" smtClean="0">
                <a:solidFill>
                  <a:srgbClr val="0070C0"/>
                </a:solidFill>
              </a:rPr>
              <a:t>八进制</a:t>
            </a:r>
            <a:r>
              <a:rPr lang="zh-CN" altLang="en-US" sz="2800" dirty="0">
                <a:solidFill>
                  <a:srgbClr val="0070C0"/>
                </a:solidFill>
              </a:rPr>
              <a:t>转二进制</a:t>
            </a:r>
            <a:endParaRPr lang="en-US" altLang="zh-CN" sz="2800" dirty="0">
              <a:solidFill>
                <a:srgbClr val="0070C0"/>
              </a:solidFill>
            </a:endParaRPr>
          </a:p>
          <a:p>
            <a:pPr marL="356616" lvl="1" indent="0">
              <a:buClr>
                <a:srgbClr val="3891A7"/>
              </a:buClr>
              <a:buNone/>
            </a:pPr>
            <a:r>
              <a:rPr lang="zh-CN" altLang="en-US" sz="2400" dirty="0">
                <a:solidFill>
                  <a:prstClr val="black"/>
                </a:solidFill>
              </a:rPr>
              <a:t>每</a:t>
            </a:r>
            <a:r>
              <a:rPr lang="zh-CN" altLang="en-US" sz="2400" dirty="0" smtClean="0">
                <a:solidFill>
                  <a:prstClr val="black"/>
                </a:solidFill>
              </a:rPr>
              <a:t>位八进制用三位</a:t>
            </a:r>
            <a:r>
              <a:rPr lang="zh-CN" altLang="en-US" sz="2400" dirty="0">
                <a:solidFill>
                  <a:prstClr val="black"/>
                </a:solidFill>
              </a:rPr>
              <a:t>二进制数代替。</a:t>
            </a:r>
          </a:p>
          <a:p>
            <a:pPr marL="82296" lvl="0" indent="0">
              <a:buClr>
                <a:srgbClr val="3891A7"/>
              </a:buClr>
              <a:buNone/>
            </a:pPr>
            <a:endParaRPr lang="en-US" altLang="zh-CN" sz="2800" dirty="0">
              <a:solidFill>
                <a:srgbClr val="FF0000"/>
              </a:solidFill>
            </a:endParaRPr>
          </a:p>
          <a:p>
            <a:pPr marL="82296" indent="0">
              <a:buNone/>
            </a:pP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984" y="2420888"/>
            <a:ext cx="6952637" cy="1894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9649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82296" lvl="0" indent="0">
              <a:buClr>
                <a:srgbClr val="3891A7"/>
              </a:buClr>
              <a:buNone/>
            </a:pPr>
            <a:r>
              <a:rPr lang="zh-CN" altLang="en-US" sz="2400" dirty="0">
                <a:solidFill>
                  <a:srgbClr val="FF0000"/>
                </a:solidFill>
              </a:rPr>
              <a:t>将</a:t>
            </a:r>
            <a:r>
              <a:rPr lang="en-US" altLang="zh-CN" sz="2400" dirty="0" smtClean="0">
                <a:solidFill>
                  <a:srgbClr val="FF0000"/>
                </a:solidFill>
              </a:rPr>
              <a:t>(10110101110.11011)</a:t>
            </a:r>
            <a:r>
              <a:rPr lang="en-US" altLang="zh-CN" sz="2400" baseline="-25000" dirty="0" smtClean="0">
                <a:solidFill>
                  <a:srgbClr val="FF0000"/>
                </a:solidFill>
              </a:rPr>
              <a:t>2</a:t>
            </a:r>
            <a:r>
              <a:rPr lang="zh-CN" altLang="en-US" sz="2400" dirty="0">
                <a:solidFill>
                  <a:srgbClr val="FF0000"/>
                </a:solidFill>
              </a:rPr>
              <a:t>转换</a:t>
            </a:r>
            <a:r>
              <a:rPr lang="zh-CN" altLang="en-US" sz="2400" dirty="0" smtClean="0">
                <a:solidFill>
                  <a:srgbClr val="FF0000"/>
                </a:solidFill>
              </a:rPr>
              <a:t>为八进制数</a:t>
            </a:r>
            <a:endParaRPr lang="en-US" altLang="zh-CN" sz="2400" dirty="0" smtClean="0">
              <a:solidFill>
                <a:srgbClr val="FF0000"/>
              </a:solidFill>
            </a:endParaRPr>
          </a:p>
          <a:p>
            <a:pPr marL="82296" lvl="0" indent="0">
              <a:buClr>
                <a:srgbClr val="3891A7"/>
              </a:buClr>
              <a:buNone/>
            </a:pPr>
            <a:endParaRPr lang="en-US" altLang="zh-CN" sz="2400" dirty="0">
              <a:solidFill>
                <a:srgbClr val="FF0000"/>
              </a:solidFill>
            </a:endParaRPr>
          </a:p>
          <a:p>
            <a:pPr marL="82296" lvl="0" indent="0">
              <a:buClr>
                <a:srgbClr val="3891A7"/>
              </a:buClr>
              <a:buNone/>
            </a:pPr>
            <a:endParaRPr lang="en-US" altLang="zh-CN" sz="2400" dirty="0" smtClean="0">
              <a:solidFill>
                <a:srgbClr val="FF0000"/>
              </a:solidFill>
            </a:endParaRPr>
          </a:p>
          <a:p>
            <a:pPr marL="82296" lvl="0" indent="0">
              <a:buClr>
                <a:srgbClr val="3891A7"/>
              </a:buClr>
              <a:buNone/>
            </a:pPr>
            <a:endParaRPr lang="en-US" altLang="zh-CN" sz="2400" dirty="0">
              <a:solidFill>
                <a:srgbClr val="FF0000"/>
              </a:solidFill>
            </a:endParaRPr>
          </a:p>
          <a:p>
            <a:pPr marL="82296" indent="0">
              <a:buNone/>
            </a:pPr>
            <a:r>
              <a:rPr lang="zh-CN" altLang="en-US" sz="2400" dirty="0" smtClean="0">
                <a:solidFill>
                  <a:srgbClr val="FF0000"/>
                </a:solidFill>
              </a:rPr>
              <a:t>则</a:t>
            </a:r>
            <a:r>
              <a:rPr lang="en-US" altLang="zh-CN" sz="2400" dirty="0" smtClean="0">
                <a:solidFill>
                  <a:srgbClr val="FF0000"/>
                </a:solidFill>
              </a:rPr>
              <a:t>(10110101110.11011)</a:t>
            </a:r>
            <a:r>
              <a:rPr lang="en-US" altLang="zh-CN" sz="2400" baseline="-25000" dirty="0" smtClean="0">
                <a:solidFill>
                  <a:srgbClr val="FF0000"/>
                </a:solidFill>
              </a:rPr>
              <a:t>2</a:t>
            </a:r>
            <a:r>
              <a:rPr lang="en-US" altLang="zh-CN" sz="2400" dirty="0" smtClean="0">
                <a:solidFill>
                  <a:srgbClr val="FF0000"/>
                </a:solidFill>
              </a:rPr>
              <a:t>=(2656.66)</a:t>
            </a:r>
            <a:r>
              <a:rPr lang="en-US" altLang="zh-CN" sz="2400" baseline="-25000" dirty="0" smtClean="0">
                <a:solidFill>
                  <a:srgbClr val="FF0000"/>
                </a:solidFill>
              </a:rPr>
              <a:t>8</a:t>
            </a:r>
            <a:endParaRPr lang="en-US" altLang="zh-CN" sz="2400" dirty="0" smtClean="0">
              <a:solidFill>
                <a:srgbClr val="FF0000"/>
              </a:solidFill>
            </a:endParaRPr>
          </a:p>
          <a:p>
            <a:pPr marL="82296" indent="0">
              <a:buNone/>
            </a:pPr>
            <a:endParaRPr lang="en-US" altLang="zh-CN" sz="2400" baseline="-25000" dirty="0">
              <a:solidFill>
                <a:srgbClr val="FF0000"/>
              </a:solidFill>
            </a:endParaRPr>
          </a:p>
          <a:p>
            <a:pPr marL="82296" indent="0">
              <a:buNone/>
            </a:pPr>
            <a:r>
              <a:rPr lang="zh-CN" altLang="en-US" sz="2400" dirty="0" smtClean="0">
                <a:solidFill>
                  <a:srgbClr val="FF0000"/>
                </a:solidFill>
              </a:rPr>
              <a:t>将</a:t>
            </a:r>
            <a:r>
              <a:rPr lang="en-US" altLang="zh-CN" sz="2400" dirty="0" smtClean="0">
                <a:solidFill>
                  <a:srgbClr val="FF0000"/>
                </a:solidFill>
              </a:rPr>
              <a:t>(6237.431)</a:t>
            </a:r>
            <a:r>
              <a:rPr lang="en-US" altLang="zh-CN" sz="2400" baseline="-25000" dirty="0" smtClean="0">
                <a:solidFill>
                  <a:srgbClr val="FF0000"/>
                </a:solidFill>
              </a:rPr>
              <a:t>8</a:t>
            </a:r>
            <a:r>
              <a:rPr lang="zh-CN" altLang="en-US" sz="2400" dirty="0" smtClean="0">
                <a:solidFill>
                  <a:srgbClr val="FF0000"/>
                </a:solidFill>
              </a:rPr>
              <a:t>转换为二进制数</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r>
              <a:rPr lang="zh-CN" altLang="en-US" sz="2400" dirty="0" smtClean="0">
                <a:solidFill>
                  <a:srgbClr val="FF0000"/>
                </a:solidFill>
              </a:rPr>
              <a:t>则</a:t>
            </a:r>
            <a:r>
              <a:rPr lang="en-US" altLang="zh-CN" sz="2400" dirty="0" smtClean="0">
                <a:solidFill>
                  <a:srgbClr val="FF0000"/>
                </a:solidFill>
              </a:rPr>
              <a:t>(6237.431)</a:t>
            </a:r>
            <a:r>
              <a:rPr lang="en-US" altLang="zh-CN" sz="2400" baseline="-25000" dirty="0" smtClean="0">
                <a:solidFill>
                  <a:srgbClr val="FF0000"/>
                </a:solidFill>
              </a:rPr>
              <a:t>8</a:t>
            </a:r>
            <a:r>
              <a:rPr lang="en-US" altLang="zh-CN" sz="2400" dirty="0" smtClean="0">
                <a:solidFill>
                  <a:srgbClr val="FF0000"/>
                </a:solidFill>
              </a:rPr>
              <a:t>=(110010011111.100011001)</a:t>
            </a:r>
          </a:p>
          <a:p>
            <a:pPr marL="82296" indent="0">
              <a:buNone/>
            </a:pPr>
            <a:endParaRPr lang="en-US" altLang="zh-CN" sz="2400" dirty="0" smtClean="0">
              <a:solidFill>
                <a:srgbClr val="FF0000"/>
              </a:solidFill>
            </a:endParaRPr>
          </a:p>
          <a:p>
            <a:pPr marL="82296" indent="0">
              <a:buNone/>
            </a:pPr>
            <a:endParaRPr lang="en-US" altLang="zh-CN" sz="2400" baseline="-25000" dirty="0">
              <a:solidFill>
                <a:srgbClr val="FF0000"/>
              </a:solidFill>
            </a:endParaRPr>
          </a:p>
          <a:p>
            <a:pPr marL="82296" indent="0">
              <a:buNone/>
            </a:pPr>
            <a:endParaRPr lang="zh-CN" altLang="en-US" baseline="-25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088528"/>
            <a:ext cx="3960440" cy="1055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5" y="4509120"/>
            <a:ext cx="4392487"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5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5608" y="1447800"/>
            <a:ext cx="7498080" cy="5410200"/>
          </a:xfrm>
        </p:spPr>
        <p:txBody>
          <a:bodyPr/>
          <a:lstStyle/>
          <a:p>
            <a:pPr lvl="0">
              <a:buClr>
                <a:srgbClr val="3891A7"/>
              </a:buClr>
            </a:pPr>
            <a:r>
              <a:rPr lang="zh-CN" altLang="en-US" dirty="0">
                <a:solidFill>
                  <a:prstClr val="black"/>
                </a:solidFill>
              </a:rPr>
              <a:t>八</a:t>
            </a:r>
            <a:r>
              <a:rPr lang="zh-CN" altLang="en-US" dirty="0" smtClean="0">
                <a:solidFill>
                  <a:prstClr val="black"/>
                </a:solidFill>
              </a:rPr>
              <a:t>进制</a:t>
            </a:r>
            <a:r>
              <a:rPr lang="en-US" altLang="zh-CN" dirty="0" smtClean="0">
                <a:solidFill>
                  <a:prstClr val="black"/>
                </a:solidFill>
              </a:rPr>
              <a:t>-</a:t>
            </a:r>
            <a:r>
              <a:rPr lang="zh-CN" altLang="en-US" dirty="0" smtClean="0">
                <a:solidFill>
                  <a:prstClr val="black"/>
                </a:solidFill>
              </a:rPr>
              <a:t>十六进制</a:t>
            </a:r>
            <a:r>
              <a:rPr lang="zh-CN" altLang="en-US" dirty="0">
                <a:solidFill>
                  <a:prstClr val="black"/>
                </a:solidFill>
              </a:rPr>
              <a:t>的转换</a:t>
            </a:r>
            <a:endParaRPr lang="en-US" altLang="zh-CN" dirty="0">
              <a:solidFill>
                <a:prstClr val="black"/>
              </a:solidFill>
            </a:endParaRPr>
          </a:p>
          <a:p>
            <a:pPr marL="813816" lvl="1" indent="-457200">
              <a:buFont typeface="Wingdings" panose="05000000000000000000" pitchFamily="2" charset="2"/>
              <a:buChar char="Ø"/>
            </a:pPr>
            <a:r>
              <a:rPr lang="zh-CN" altLang="en-US" dirty="0" smtClean="0">
                <a:solidFill>
                  <a:srgbClr val="0070C0"/>
                </a:solidFill>
              </a:rPr>
              <a:t>八进制转十六进制：</a:t>
            </a:r>
            <a:r>
              <a:rPr lang="zh-CN" altLang="en-US" dirty="0" smtClean="0">
                <a:solidFill>
                  <a:srgbClr val="FF0000"/>
                </a:solidFill>
              </a:rPr>
              <a:t>先将八进制转到二进制，将位数重排成</a:t>
            </a:r>
            <a:r>
              <a:rPr lang="en-US" altLang="zh-CN" dirty="0" smtClean="0">
                <a:solidFill>
                  <a:srgbClr val="FF0000"/>
                </a:solidFill>
              </a:rPr>
              <a:t>4</a:t>
            </a:r>
            <a:r>
              <a:rPr lang="zh-CN" altLang="en-US" dirty="0" smtClean="0">
                <a:solidFill>
                  <a:srgbClr val="FF0000"/>
                </a:solidFill>
              </a:rPr>
              <a:t>位一组，找到十六进制的对等值。</a:t>
            </a:r>
            <a:endParaRPr lang="en-US" altLang="zh-CN" dirty="0" smtClean="0">
              <a:solidFill>
                <a:srgbClr val="FF0000"/>
              </a:solidFill>
            </a:endParaRPr>
          </a:p>
          <a:p>
            <a:pPr marL="813816" lvl="1" indent="-457200">
              <a:buFont typeface="Wingdings" panose="05000000000000000000" pitchFamily="2" charset="2"/>
              <a:buChar char="Ø"/>
            </a:pPr>
            <a:r>
              <a:rPr lang="zh-CN" altLang="en-US" dirty="0" smtClean="0">
                <a:solidFill>
                  <a:srgbClr val="0070C0"/>
                </a:solidFill>
              </a:rPr>
              <a:t>十六进制转八进制：</a:t>
            </a:r>
            <a:r>
              <a:rPr lang="zh-CN" altLang="en-US" dirty="0" smtClean="0">
                <a:solidFill>
                  <a:srgbClr val="FF0000"/>
                </a:solidFill>
              </a:rPr>
              <a:t>先将十六进制转到二进制，将位数重排成</a:t>
            </a:r>
            <a:r>
              <a:rPr lang="en-US" altLang="zh-CN" dirty="0" smtClean="0">
                <a:solidFill>
                  <a:srgbClr val="FF0000"/>
                </a:solidFill>
              </a:rPr>
              <a:t>3</a:t>
            </a:r>
            <a:r>
              <a:rPr lang="zh-CN" altLang="en-US" dirty="0" smtClean="0">
                <a:solidFill>
                  <a:srgbClr val="FF0000"/>
                </a:solidFill>
              </a:rPr>
              <a:t>位一组，找到八进制的对等值。</a:t>
            </a:r>
            <a:endParaRPr lang="zh-CN" altLang="en-US" dirty="0">
              <a:solidFill>
                <a:srgbClr val="FF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926" y="4687021"/>
            <a:ext cx="5671570" cy="217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1160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800" dirty="0" smtClean="0">
                <a:solidFill>
                  <a:srgbClr val="00B0F0"/>
                </a:solidFill>
              </a:rPr>
              <a:t>找出二进制数码的最小数，用于存储一个最大</a:t>
            </a:r>
            <a:r>
              <a:rPr lang="en-US" altLang="zh-CN" sz="2800" dirty="0" smtClean="0">
                <a:solidFill>
                  <a:srgbClr val="00B0F0"/>
                </a:solidFill>
              </a:rPr>
              <a:t>6</a:t>
            </a:r>
            <a:r>
              <a:rPr lang="zh-CN" altLang="en-US" sz="2800" dirty="0" smtClean="0">
                <a:solidFill>
                  <a:srgbClr val="00B0F0"/>
                </a:solidFill>
              </a:rPr>
              <a:t>个数码的十进制整数。</a:t>
            </a:r>
            <a:endParaRPr lang="en-US" altLang="zh-CN" sz="2800" dirty="0" smtClean="0">
              <a:solidFill>
                <a:srgbClr val="00B0F0"/>
              </a:solidFill>
            </a:endParaRPr>
          </a:p>
          <a:p>
            <a:pPr marL="82296" indent="0">
              <a:buNone/>
            </a:pPr>
            <a:r>
              <a:rPr lang="zh-CN" altLang="en-US" sz="2400" dirty="0" smtClean="0">
                <a:solidFill>
                  <a:srgbClr val="FF0000"/>
                </a:solidFill>
              </a:rPr>
              <a:t>解：</a:t>
            </a: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endParaRPr lang="en-US" altLang="zh-CN" sz="2400" dirty="0" smtClean="0">
              <a:solidFill>
                <a:srgbClr val="FF0000"/>
              </a:solidFill>
            </a:endParaRPr>
          </a:p>
          <a:p>
            <a:pPr marL="82296" indent="0">
              <a:buNone/>
            </a:pPr>
            <a:endParaRPr lang="en-US" altLang="zh-CN" sz="2400" dirty="0">
              <a:solidFill>
                <a:srgbClr val="FF0000"/>
              </a:solidFill>
            </a:endParaRPr>
          </a:p>
          <a:p>
            <a:pPr marL="82296" indent="0">
              <a:buNone/>
            </a:pPr>
            <a:r>
              <a:rPr lang="zh-CN" altLang="en-US" sz="2400" dirty="0" smtClean="0">
                <a:solidFill>
                  <a:srgbClr val="FF0000"/>
                </a:solidFill>
              </a:rPr>
              <a:t>最大的</a:t>
            </a:r>
            <a:r>
              <a:rPr lang="en-US" altLang="zh-CN" sz="2400" dirty="0" smtClean="0">
                <a:solidFill>
                  <a:srgbClr val="FF0000"/>
                </a:solidFill>
              </a:rPr>
              <a:t>6</a:t>
            </a:r>
            <a:r>
              <a:rPr lang="zh-CN" altLang="en-US" sz="2400" dirty="0" smtClean="0">
                <a:solidFill>
                  <a:srgbClr val="FF0000"/>
                </a:solidFill>
              </a:rPr>
              <a:t>数码十进制数是</a:t>
            </a:r>
            <a:r>
              <a:rPr lang="en-US" altLang="zh-CN" sz="2400" dirty="0" smtClean="0">
                <a:solidFill>
                  <a:srgbClr val="FF0000"/>
                </a:solidFill>
              </a:rPr>
              <a:t>999,999</a:t>
            </a:r>
          </a:p>
          <a:p>
            <a:pPr marL="82296" indent="0">
              <a:buNone/>
            </a:pPr>
            <a:r>
              <a:rPr lang="zh-CN" altLang="en-US" sz="2400" dirty="0" smtClean="0">
                <a:solidFill>
                  <a:srgbClr val="FF0000"/>
                </a:solidFill>
              </a:rPr>
              <a:t>最大的</a:t>
            </a:r>
            <a:r>
              <a:rPr lang="en-US" altLang="zh-CN" sz="2400" dirty="0" smtClean="0">
                <a:solidFill>
                  <a:srgbClr val="FF0000"/>
                </a:solidFill>
              </a:rPr>
              <a:t>20</a:t>
            </a:r>
            <a:r>
              <a:rPr lang="zh-CN" altLang="en-US" sz="2400" dirty="0" smtClean="0">
                <a:solidFill>
                  <a:srgbClr val="FF0000"/>
                </a:solidFill>
              </a:rPr>
              <a:t>位二进制数</a:t>
            </a:r>
            <a:r>
              <a:rPr lang="en-US" altLang="zh-CN" sz="2400" dirty="0" smtClean="0">
                <a:solidFill>
                  <a:srgbClr val="FF0000"/>
                </a:solidFill>
              </a:rPr>
              <a:t>1,048,575</a:t>
            </a:r>
          </a:p>
          <a:p>
            <a:pPr marL="82296" indent="0">
              <a:buNone/>
            </a:pPr>
            <a:r>
              <a:rPr lang="zh-CN" altLang="en-US" sz="2400" dirty="0" smtClean="0">
                <a:solidFill>
                  <a:srgbClr val="FF0000"/>
                </a:solidFill>
              </a:rPr>
              <a:t>注意：可以用</a:t>
            </a:r>
            <a:r>
              <a:rPr lang="en-US" altLang="zh-CN" sz="2400" dirty="0" smtClean="0">
                <a:solidFill>
                  <a:srgbClr val="FF0000"/>
                </a:solidFill>
              </a:rPr>
              <a:t>19</a:t>
            </a:r>
            <a:r>
              <a:rPr lang="zh-CN" altLang="en-US" sz="2400" dirty="0" smtClean="0">
                <a:solidFill>
                  <a:srgbClr val="FF0000"/>
                </a:solidFill>
              </a:rPr>
              <a:t>位表示的最大的数是</a:t>
            </a:r>
            <a:r>
              <a:rPr lang="en-US" altLang="zh-CN" sz="2400" dirty="0" smtClean="0">
                <a:solidFill>
                  <a:srgbClr val="FF0000"/>
                </a:solidFill>
              </a:rPr>
              <a:t>524,287</a:t>
            </a:r>
          </a:p>
          <a:p>
            <a:pPr marL="82296" indent="0">
              <a:buNone/>
            </a:pPr>
            <a:r>
              <a:rPr lang="zh-CN" altLang="en-US" sz="2400" dirty="0" smtClean="0">
                <a:solidFill>
                  <a:srgbClr val="FF0000"/>
                </a:solidFill>
              </a:rPr>
              <a:t>它比</a:t>
            </a:r>
            <a:r>
              <a:rPr lang="en-US" altLang="zh-CN" sz="2400" dirty="0" smtClean="0">
                <a:solidFill>
                  <a:srgbClr val="FF0000"/>
                </a:solidFill>
              </a:rPr>
              <a:t>999,999</a:t>
            </a:r>
            <a:r>
              <a:rPr lang="zh-CN" altLang="en-US" sz="2400" dirty="0" smtClean="0">
                <a:solidFill>
                  <a:srgbClr val="FF0000"/>
                </a:solidFill>
              </a:rPr>
              <a:t>小，因此需要</a:t>
            </a:r>
            <a:r>
              <a:rPr lang="en-US" altLang="zh-CN" sz="2400" dirty="0" smtClean="0">
                <a:solidFill>
                  <a:srgbClr val="FF0000"/>
                </a:solidFill>
              </a:rPr>
              <a:t>20</a:t>
            </a:r>
            <a:r>
              <a:rPr lang="zh-CN" altLang="en-US" sz="2400" dirty="0" smtClean="0">
                <a:solidFill>
                  <a:srgbClr val="FF0000"/>
                </a:solidFill>
              </a:rPr>
              <a:t>位。</a:t>
            </a:r>
            <a:endParaRPr lang="en-US" altLang="zh-CN" sz="2400" dirty="0" smtClean="0">
              <a:solidFill>
                <a:srgbClr val="FF0000"/>
              </a:solidFill>
            </a:endParaRPr>
          </a:p>
          <a:p>
            <a:pPr marL="82296" indent="0">
              <a:buNone/>
            </a:pPr>
            <a:endParaRPr lang="en-US" altLang="zh-CN" sz="2800" dirty="0">
              <a:solidFill>
                <a:srgbClr val="FF0000"/>
              </a:solidFill>
            </a:endParaRPr>
          </a:p>
          <a:p>
            <a:pPr marL="82296" indent="0">
              <a:buNone/>
            </a:pPr>
            <a:endParaRPr lang="en-US" altLang="zh-CN" sz="2800" dirty="0" smtClean="0">
              <a:solidFill>
                <a:srgbClr val="FF0000"/>
              </a:solidFill>
            </a:endParaRPr>
          </a:p>
          <a:p>
            <a:pPr marL="82296" indent="0">
              <a:buNone/>
            </a:pPr>
            <a:endParaRPr lang="en-US" altLang="zh-CN" sz="2800" dirty="0">
              <a:solidFill>
                <a:srgbClr val="FF0000"/>
              </a:solidFill>
            </a:endParaRPr>
          </a:p>
          <a:p>
            <a:pPr marL="82296" indent="0">
              <a:buNone/>
            </a:pPr>
            <a:endParaRPr lang="zh-CN" altLang="en-US" sz="2800" dirty="0">
              <a:solidFill>
                <a:srgbClr val="FF0000"/>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124" y="2990096"/>
            <a:ext cx="74580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864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非位置化数制系统</a:t>
            </a:r>
            <a:endParaRPr lang="zh-CN" altLang="en-US" dirty="0"/>
          </a:p>
        </p:txBody>
      </p:sp>
      <p:sp>
        <p:nvSpPr>
          <p:cNvPr id="3" name="内容占位符 2"/>
          <p:cNvSpPr>
            <a:spLocks noGrp="1"/>
          </p:cNvSpPr>
          <p:nvPr>
            <p:ph idx="1"/>
          </p:nvPr>
        </p:nvSpPr>
        <p:spPr/>
        <p:txBody>
          <a:bodyPr>
            <a:normAutofit/>
          </a:bodyPr>
          <a:lstStyle/>
          <a:p>
            <a:pPr marL="82296" indent="0">
              <a:buNone/>
            </a:pPr>
            <a:r>
              <a:rPr lang="zh-CN" altLang="en-US" sz="2800" dirty="0" smtClean="0">
                <a:solidFill>
                  <a:srgbClr val="0070C0"/>
                </a:solidFill>
              </a:rPr>
              <a:t>尽管非位置化系统并不用在计算机中，但它们给出简单的介绍作为和位置化数制系统的比较。</a:t>
            </a:r>
            <a:endParaRPr lang="en-US" altLang="zh-CN" sz="2800" dirty="0" smtClean="0">
              <a:solidFill>
                <a:srgbClr val="0070C0"/>
              </a:solidFill>
            </a:endParaRPr>
          </a:p>
          <a:p>
            <a:pPr marL="82296" indent="0">
              <a:buNone/>
            </a:pPr>
            <a:r>
              <a:rPr lang="zh-CN" altLang="en-US" sz="2800" dirty="0" smtClean="0">
                <a:solidFill>
                  <a:srgbClr val="0070C0"/>
                </a:solidFill>
              </a:rPr>
              <a:t>非位置化数制系统仍然使用有限的数字符号，每个符号有一个值。</a:t>
            </a:r>
            <a:endParaRPr lang="en-US" altLang="zh-CN" sz="2800" dirty="0" smtClean="0">
              <a:solidFill>
                <a:srgbClr val="0070C0"/>
              </a:solidFill>
            </a:endParaRPr>
          </a:p>
          <a:p>
            <a:pPr marL="82296" indent="0">
              <a:buNone/>
            </a:pPr>
            <a:r>
              <a:rPr lang="zh-CN" altLang="en-US" sz="2800" dirty="0" smtClean="0">
                <a:solidFill>
                  <a:srgbClr val="0070C0"/>
                </a:solidFill>
              </a:rPr>
              <a:t>但是，符号所占用的位置通常与其值无关，每个符号所占的位置是固定的。</a:t>
            </a:r>
            <a:endParaRPr lang="en-US" altLang="zh-CN" sz="2800" dirty="0" smtClean="0">
              <a:solidFill>
                <a:srgbClr val="0070C0"/>
              </a:solidFill>
            </a:endParaRPr>
          </a:p>
          <a:p>
            <a:pPr marL="82296" indent="0">
              <a:buNone/>
            </a:pPr>
            <a:r>
              <a:rPr lang="zh-CN" altLang="en-US" sz="2800" dirty="0" smtClean="0">
                <a:solidFill>
                  <a:srgbClr val="0070C0"/>
                </a:solidFill>
              </a:rPr>
              <a:t>为求出该数字的值，我们把所有符号表示的值相加。</a:t>
            </a:r>
            <a:endParaRPr lang="en-US" altLang="zh-CN" sz="2800" dirty="0" smtClean="0">
              <a:solidFill>
                <a:srgbClr val="0070C0"/>
              </a:solidFill>
            </a:endParaRPr>
          </a:p>
          <a:p>
            <a:pPr marL="82296" indent="0">
              <a:buNone/>
            </a:pPr>
            <a:endParaRPr lang="zh-CN" altLang="en-US" sz="2800" dirty="0">
              <a:solidFill>
                <a:srgbClr val="0070C0"/>
              </a:solidFill>
            </a:endParaRPr>
          </a:p>
        </p:txBody>
      </p:sp>
    </p:spTree>
    <p:extLst>
      <p:ext uri="{BB962C8B-B14F-4D97-AF65-F5344CB8AC3E}">
        <p14:creationId xmlns:p14="http://schemas.microsoft.com/office/powerpoint/2010/main" val="3336623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82296" indent="0">
              <a:buNone/>
            </a:pPr>
            <a:r>
              <a:rPr lang="zh-CN" altLang="en-US" sz="2800" dirty="0" smtClean="0">
                <a:solidFill>
                  <a:srgbClr val="0070C0"/>
                </a:solidFill>
              </a:rPr>
              <a:t>该系统数字表示为：</a:t>
            </a:r>
            <a:endParaRPr lang="en-US" altLang="zh-CN" sz="2800" dirty="0" smtClean="0">
              <a:solidFill>
                <a:srgbClr val="0070C0"/>
              </a:solidFill>
            </a:endParaRPr>
          </a:p>
          <a:p>
            <a:pPr marL="82296" indent="0">
              <a:buNone/>
            </a:pPr>
            <a:endParaRPr lang="en-US" altLang="zh-CN" sz="2800" dirty="0" smtClean="0">
              <a:solidFill>
                <a:srgbClr val="0070C0"/>
              </a:solidFill>
            </a:endParaRPr>
          </a:p>
          <a:p>
            <a:pPr marL="82296" indent="0">
              <a:buNone/>
            </a:pPr>
            <a:endParaRPr lang="en-US" altLang="zh-CN" sz="2800" dirty="0">
              <a:solidFill>
                <a:srgbClr val="0070C0"/>
              </a:solidFill>
            </a:endParaRPr>
          </a:p>
          <a:p>
            <a:pPr marL="82296" indent="0">
              <a:buNone/>
            </a:pPr>
            <a:r>
              <a:rPr lang="zh-CN" altLang="en-US" sz="2800" dirty="0" smtClean="0">
                <a:solidFill>
                  <a:srgbClr val="0070C0"/>
                </a:solidFill>
              </a:rPr>
              <a:t>并有值为：</a:t>
            </a:r>
            <a:endParaRPr lang="en-US" altLang="zh-CN" sz="2800" dirty="0" smtClean="0">
              <a:solidFill>
                <a:srgbClr val="0070C0"/>
              </a:solidFill>
            </a:endParaRPr>
          </a:p>
          <a:p>
            <a:pPr marL="82296" indent="0">
              <a:buNone/>
            </a:pPr>
            <a:endParaRPr lang="en-US" altLang="zh-CN" sz="2800" dirty="0">
              <a:solidFill>
                <a:srgbClr val="0070C0"/>
              </a:solidFill>
            </a:endParaRPr>
          </a:p>
          <a:p>
            <a:pPr marL="82296" indent="0">
              <a:buNone/>
            </a:pPr>
            <a:endParaRPr lang="en-US" altLang="zh-CN" sz="2800" dirty="0" smtClean="0">
              <a:solidFill>
                <a:srgbClr val="0070C0"/>
              </a:solidFill>
            </a:endParaRPr>
          </a:p>
          <a:p>
            <a:pPr marL="82296" indent="0">
              <a:buNone/>
            </a:pPr>
            <a:endParaRPr lang="en-US" altLang="zh-CN" sz="2800" dirty="0">
              <a:solidFill>
                <a:srgbClr val="0070C0"/>
              </a:solidFill>
            </a:endParaRPr>
          </a:p>
          <a:p>
            <a:pPr marL="82296" indent="0">
              <a:buNone/>
            </a:pPr>
            <a:r>
              <a:rPr lang="zh-CN" altLang="en-US" sz="2800" dirty="0" smtClean="0">
                <a:solidFill>
                  <a:srgbClr val="0070C0"/>
                </a:solidFill>
              </a:rPr>
              <a:t>与前面提到的相加规则有一些例外</a:t>
            </a:r>
            <a:endParaRPr lang="en-US" altLang="zh-CN" sz="2800" dirty="0" smtClean="0">
              <a:solidFill>
                <a:srgbClr val="0070C0"/>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117" y="2008493"/>
            <a:ext cx="44481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117" y="3472678"/>
            <a:ext cx="721042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982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罗马数制是非位置化数制系统的一个好例子。</a:t>
            </a:r>
            <a:endParaRPr lang="en-US" altLang="zh-CN" sz="2400" dirty="0" smtClean="0">
              <a:solidFill>
                <a:srgbClr val="FF0000"/>
              </a:solidFill>
            </a:endParaRPr>
          </a:p>
          <a:p>
            <a:pPr marL="82296" indent="0">
              <a:buNone/>
            </a:pPr>
            <a:r>
              <a:rPr lang="zh-CN" altLang="en-US" sz="2400" dirty="0" smtClean="0">
                <a:solidFill>
                  <a:srgbClr val="FF0000"/>
                </a:solidFill>
              </a:rPr>
              <a:t>该系统由罗马人发明，在欧洲一直使用到</a:t>
            </a:r>
            <a:r>
              <a:rPr lang="en-US" altLang="zh-CN" sz="2400" dirty="0" smtClean="0">
                <a:solidFill>
                  <a:srgbClr val="FF0000"/>
                </a:solidFill>
              </a:rPr>
              <a:t>16</a:t>
            </a:r>
            <a:r>
              <a:rPr lang="zh-CN" altLang="en-US" sz="2400" dirty="0" smtClean="0">
                <a:solidFill>
                  <a:srgbClr val="FF0000"/>
                </a:solidFill>
              </a:rPr>
              <a:t>世纪。</a:t>
            </a:r>
            <a:endParaRPr lang="en-US" altLang="zh-CN" sz="2400" dirty="0" smtClean="0">
              <a:solidFill>
                <a:srgbClr val="FF0000"/>
              </a:solidFill>
            </a:endParaRPr>
          </a:p>
          <a:p>
            <a:pPr marL="82296" indent="0">
              <a:buNone/>
            </a:pPr>
            <a:r>
              <a:rPr lang="zh-CN" altLang="en-US" sz="2400" dirty="0" smtClean="0">
                <a:solidFill>
                  <a:srgbClr val="FF0000"/>
                </a:solidFill>
              </a:rPr>
              <a:t>该数制系统由一套符号集</a:t>
            </a:r>
            <a:r>
              <a:rPr lang="en-US" altLang="zh-CN" sz="2400" dirty="0" smtClean="0">
                <a:solidFill>
                  <a:srgbClr val="FF0000"/>
                </a:solidFill>
              </a:rPr>
              <a:t>S={I</a:t>
            </a:r>
            <a:r>
              <a:rPr lang="zh-CN" altLang="en-US" sz="2400" dirty="0" smtClean="0">
                <a:solidFill>
                  <a:srgbClr val="FF0000"/>
                </a:solidFill>
              </a:rPr>
              <a:t>，</a:t>
            </a:r>
            <a:r>
              <a:rPr lang="en-US" altLang="zh-CN" sz="2400" dirty="0" smtClean="0">
                <a:solidFill>
                  <a:srgbClr val="FF0000"/>
                </a:solidFill>
              </a:rPr>
              <a:t>V</a:t>
            </a:r>
            <a:r>
              <a:rPr lang="zh-CN" altLang="en-US" sz="2400" dirty="0" smtClean="0">
                <a:solidFill>
                  <a:srgbClr val="FF0000"/>
                </a:solidFill>
              </a:rPr>
              <a:t>，</a:t>
            </a:r>
            <a:r>
              <a:rPr lang="en-US" altLang="zh-CN" sz="2400" dirty="0" smtClean="0">
                <a:solidFill>
                  <a:srgbClr val="FF0000"/>
                </a:solidFill>
              </a:rPr>
              <a:t>X</a:t>
            </a:r>
            <a:r>
              <a:rPr lang="zh-CN" altLang="en-US" sz="2400" dirty="0" smtClean="0">
                <a:solidFill>
                  <a:srgbClr val="FF0000"/>
                </a:solidFill>
              </a:rPr>
              <a:t>，</a:t>
            </a:r>
            <a:r>
              <a:rPr lang="en-US" altLang="zh-CN" sz="2400" dirty="0" smtClean="0">
                <a:solidFill>
                  <a:srgbClr val="FF0000"/>
                </a:solidFill>
              </a:rPr>
              <a:t>L</a:t>
            </a:r>
            <a:r>
              <a:rPr lang="zh-CN" altLang="en-US" sz="2400" dirty="0" smtClean="0">
                <a:solidFill>
                  <a:srgbClr val="FF0000"/>
                </a:solidFill>
              </a:rPr>
              <a:t>，</a:t>
            </a:r>
            <a:r>
              <a:rPr lang="en-US" altLang="zh-CN" sz="2400" dirty="0" smtClean="0">
                <a:solidFill>
                  <a:srgbClr val="FF0000"/>
                </a:solidFill>
              </a:rPr>
              <a:t>C</a:t>
            </a:r>
            <a:r>
              <a:rPr lang="zh-CN" altLang="en-US" sz="2400" dirty="0" smtClean="0">
                <a:solidFill>
                  <a:srgbClr val="FF0000"/>
                </a:solidFill>
              </a:rPr>
              <a:t>，</a:t>
            </a:r>
            <a:r>
              <a:rPr lang="en-US" altLang="zh-CN" sz="2400" dirty="0" smtClean="0">
                <a:solidFill>
                  <a:srgbClr val="FF0000"/>
                </a:solidFill>
              </a:rPr>
              <a:t>D</a:t>
            </a:r>
            <a:r>
              <a:rPr lang="zh-CN" altLang="en-US" sz="2400" dirty="0" smtClean="0">
                <a:solidFill>
                  <a:srgbClr val="FF0000"/>
                </a:solidFill>
              </a:rPr>
              <a:t>，</a:t>
            </a:r>
            <a:r>
              <a:rPr lang="en-US" altLang="zh-CN" sz="2400" dirty="0" smtClean="0">
                <a:solidFill>
                  <a:srgbClr val="FF0000"/>
                </a:solidFill>
              </a:rPr>
              <a:t>M}</a:t>
            </a:r>
          </a:p>
          <a:p>
            <a:pPr marL="82296" indent="0">
              <a:buNone/>
            </a:pPr>
            <a:r>
              <a:rPr lang="zh-CN" altLang="en-US" sz="2400" dirty="0" smtClean="0">
                <a:solidFill>
                  <a:srgbClr val="FF0000"/>
                </a:solidFill>
              </a:rPr>
              <a:t>每个符号的取值如下表：</a:t>
            </a:r>
            <a:endParaRPr lang="zh-CN" altLang="en-US" sz="2400" dirty="0">
              <a:solidFill>
                <a:srgbClr val="FF0000"/>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891" y="3212976"/>
            <a:ext cx="76009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254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marL="82296" indent="0">
              <a:buNone/>
            </a:pPr>
            <a:r>
              <a:rPr lang="zh-CN" altLang="en-US" sz="2600" dirty="0" smtClean="0">
                <a:solidFill>
                  <a:srgbClr val="0070C0"/>
                </a:solidFill>
              </a:rPr>
              <a:t>为求一个数的值，需遵循特定法则将符号的值相加。</a:t>
            </a:r>
            <a:endParaRPr lang="en-US" altLang="zh-CN" sz="2600" dirty="0" smtClean="0">
              <a:solidFill>
                <a:srgbClr val="0070C0"/>
              </a:solidFill>
            </a:endParaRPr>
          </a:p>
          <a:p>
            <a:pPr marL="82296" indent="0">
              <a:buNone/>
            </a:pPr>
            <a:r>
              <a:rPr lang="en-US" altLang="zh-CN" sz="2600" dirty="0" smtClean="0">
                <a:solidFill>
                  <a:srgbClr val="0070C0"/>
                </a:solidFill>
              </a:rPr>
              <a:t>1)</a:t>
            </a:r>
            <a:r>
              <a:rPr lang="zh-CN" altLang="en-US" sz="2600" dirty="0" smtClean="0">
                <a:solidFill>
                  <a:srgbClr val="0070C0"/>
                </a:solidFill>
              </a:rPr>
              <a:t>相同的数字并列表示相加。</a:t>
            </a:r>
            <a:r>
              <a:rPr lang="en-US" altLang="zh-CN" sz="2600" dirty="0" smtClean="0">
                <a:solidFill>
                  <a:srgbClr val="0070C0"/>
                </a:solidFill>
                <a:latin typeface="Times New Roman" panose="02020603050405020304" pitchFamily="18" charset="0"/>
                <a:cs typeface="Times New Roman" panose="02020603050405020304" pitchFamily="18" charset="0"/>
              </a:rPr>
              <a:t>II</a:t>
            </a:r>
            <a:r>
              <a:rPr lang="zh-CN" altLang="en-US" sz="2600" dirty="0" smtClean="0">
                <a:solidFill>
                  <a:srgbClr val="0070C0"/>
                </a:solidFill>
                <a:latin typeface="Times New Roman" panose="02020603050405020304" pitchFamily="18" charset="0"/>
                <a:cs typeface="Times New Roman" panose="02020603050405020304" pitchFamily="18" charset="0"/>
              </a:rPr>
              <a:t>表示</a:t>
            </a:r>
            <a:r>
              <a:rPr lang="en-US" altLang="zh-CN" sz="2600" dirty="0" smtClean="0">
                <a:solidFill>
                  <a:srgbClr val="0070C0"/>
                </a:solidFill>
                <a:latin typeface="Times New Roman" panose="02020603050405020304" pitchFamily="18" charset="0"/>
                <a:cs typeface="Times New Roman" panose="02020603050405020304" pitchFamily="18" charset="0"/>
              </a:rPr>
              <a:t>2</a:t>
            </a:r>
            <a:r>
              <a:rPr lang="zh-CN" altLang="en-US" sz="2600" dirty="0" smtClean="0">
                <a:solidFill>
                  <a:srgbClr val="0070C0"/>
                </a:solidFill>
                <a:latin typeface="Times New Roman" panose="02020603050405020304" pitchFamily="18" charset="0"/>
                <a:cs typeface="Times New Roman" panose="02020603050405020304" pitchFamily="18" charset="0"/>
              </a:rPr>
              <a:t>，</a:t>
            </a:r>
            <a:r>
              <a:rPr lang="en-US" altLang="zh-CN" sz="2600" dirty="0" smtClean="0">
                <a:solidFill>
                  <a:srgbClr val="0070C0"/>
                </a:solidFill>
                <a:latin typeface="Times New Roman" panose="02020603050405020304" pitchFamily="18" charset="0"/>
                <a:cs typeface="Times New Roman" panose="02020603050405020304" pitchFamily="18" charset="0"/>
              </a:rPr>
              <a:t>XXX</a:t>
            </a:r>
            <a:r>
              <a:rPr lang="zh-CN" altLang="en-US" sz="2600" dirty="0" smtClean="0">
                <a:solidFill>
                  <a:srgbClr val="0070C0"/>
                </a:solidFill>
                <a:latin typeface="Times New Roman" panose="02020603050405020304" pitchFamily="18" charset="0"/>
                <a:cs typeface="Times New Roman" panose="02020603050405020304" pitchFamily="18" charset="0"/>
              </a:rPr>
              <a:t>表示</a:t>
            </a:r>
            <a:r>
              <a:rPr lang="en-US" altLang="zh-CN" sz="2600" dirty="0" smtClean="0">
                <a:solidFill>
                  <a:srgbClr val="0070C0"/>
                </a:solidFill>
                <a:latin typeface="Times New Roman" panose="02020603050405020304" pitchFamily="18" charset="0"/>
                <a:cs typeface="Times New Roman" panose="02020603050405020304" pitchFamily="18" charset="0"/>
              </a:rPr>
              <a:t>30</a:t>
            </a:r>
            <a:r>
              <a:rPr lang="zh-CN" altLang="en-US" sz="2600" dirty="0" smtClean="0">
                <a:solidFill>
                  <a:srgbClr val="0070C0"/>
                </a:solidFill>
                <a:latin typeface="Times New Roman" panose="02020603050405020304" pitchFamily="18" charset="0"/>
                <a:cs typeface="Times New Roman" panose="02020603050405020304" pitchFamily="18" charset="0"/>
              </a:rPr>
              <a:t>。</a:t>
            </a:r>
            <a:endParaRPr lang="en-US" altLang="zh-CN" sz="2600" dirty="0" smtClean="0">
              <a:solidFill>
                <a:srgbClr val="0070C0"/>
              </a:solidFill>
              <a:latin typeface="Times New Roman" panose="02020603050405020304" pitchFamily="18" charset="0"/>
              <a:cs typeface="Times New Roman" panose="02020603050405020304" pitchFamily="18" charset="0"/>
            </a:endParaRPr>
          </a:p>
          <a:p>
            <a:pPr marL="82296" indent="0">
              <a:buNone/>
            </a:pPr>
            <a:r>
              <a:rPr lang="en-US" altLang="zh-CN" sz="2600" dirty="0" smtClean="0">
                <a:solidFill>
                  <a:srgbClr val="0070C0"/>
                </a:solidFill>
                <a:latin typeface="Times New Roman" panose="02020603050405020304" pitchFamily="18" charset="0"/>
                <a:cs typeface="Times New Roman" panose="02020603050405020304" pitchFamily="18" charset="0"/>
              </a:rPr>
              <a:t>2)</a:t>
            </a:r>
            <a:r>
              <a:rPr lang="zh-CN" altLang="en-US" sz="2600" dirty="0" smtClean="0">
                <a:solidFill>
                  <a:srgbClr val="0070C0"/>
                </a:solidFill>
                <a:latin typeface="Times New Roman" panose="02020603050405020304" pitchFamily="18" charset="0"/>
                <a:cs typeface="Times New Roman" panose="02020603050405020304" pitchFamily="18" charset="0"/>
              </a:rPr>
              <a:t>不同的数字并列，右边的小于左边的，表示相加。</a:t>
            </a:r>
            <a:r>
              <a:rPr lang="en-US" altLang="zh-CN" sz="2600" dirty="0" smtClean="0">
                <a:solidFill>
                  <a:srgbClr val="0070C0"/>
                </a:solidFill>
                <a:latin typeface="Times New Roman" panose="02020603050405020304" pitchFamily="18" charset="0"/>
                <a:cs typeface="Times New Roman" panose="02020603050405020304" pitchFamily="18" charset="0"/>
              </a:rPr>
              <a:t>VI</a:t>
            </a:r>
            <a:r>
              <a:rPr lang="zh-CN" altLang="en-US" sz="2600" dirty="0" smtClean="0">
                <a:solidFill>
                  <a:srgbClr val="0070C0"/>
                </a:solidFill>
                <a:latin typeface="Times New Roman" panose="02020603050405020304" pitchFamily="18" charset="0"/>
                <a:cs typeface="Times New Roman" panose="02020603050405020304" pitchFamily="18" charset="0"/>
              </a:rPr>
              <a:t>表示十进制数</a:t>
            </a:r>
            <a:r>
              <a:rPr lang="en-US" altLang="zh-CN" sz="2600" dirty="0" smtClean="0">
                <a:solidFill>
                  <a:srgbClr val="0070C0"/>
                </a:solidFill>
                <a:latin typeface="Times New Roman" panose="02020603050405020304" pitchFamily="18" charset="0"/>
                <a:cs typeface="Times New Roman" panose="02020603050405020304" pitchFamily="18" charset="0"/>
              </a:rPr>
              <a:t>6</a:t>
            </a:r>
            <a:r>
              <a:rPr lang="zh-CN" altLang="en-US" sz="2600" dirty="0" smtClean="0">
                <a:solidFill>
                  <a:srgbClr val="0070C0"/>
                </a:solidFill>
                <a:latin typeface="Times New Roman" panose="02020603050405020304" pitchFamily="18" charset="0"/>
                <a:cs typeface="Times New Roman" panose="02020603050405020304" pitchFamily="18" charset="0"/>
              </a:rPr>
              <a:t>，</a:t>
            </a:r>
            <a:r>
              <a:rPr lang="en-US" altLang="zh-CN" sz="2600" dirty="0" smtClean="0">
                <a:solidFill>
                  <a:srgbClr val="0070C0"/>
                </a:solidFill>
                <a:latin typeface="Times New Roman" panose="02020603050405020304" pitchFamily="18" charset="0"/>
                <a:cs typeface="Times New Roman" panose="02020603050405020304" pitchFamily="18" charset="0"/>
              </a:rPr>
              <a:t>LX</a:t>
            </a:r>
            <a:r>
              <a:rPr lang="zh-CN" altLang="en-US" sz="2600" dirty="0" smtClean="0">
                <a:solidFill>
                  <a:srgbClr val="0070C0"/>
                </a:solidFill>
                <a:latin typeface="Times New Roman" panose="02020603050405020304" pitchFamily="18" charset="0"/>
                <a:cs typeface="Times New Roman" panose="02020603050405020304" pitchFamily="18" charset="0"/>
              </a:rPr>
              <a:t>表示十进制数</a:t>
            </a:r>
            <a:r>
              <a:rPr lang="en-US" altLang="zh-CN" sz="2600" dirty="0" smtClean="0">
                <a:solidFill>
                  <a:srgbClr val="0070C0"/>
                </a:solidFill>
                <a:latin typeface="Times New Roman" panose="02020603050405020304" pitchFamily="18" charset="0"/>
                <a:cs typeface="Times New Roman" panose="02020603050405020304" pitchFamily="18" charset="0"/>
              </a:rPr>
              <a:t>60</a:t>
            </a:r>
            <a:r>
              <a:rPr lang="zh-CN" altLang="en-US" sz="2600" dirty="0" smtClean="0">
                <a:solidFill>
                  <a:srgbClr val="0070C0"/>
                </a:solidFill>
                <a:latin typeface="Times New Roman" panose="02020603050405020304" pitchFamily="18" charset="0"/>
                <a:cs typeface="Times New Roman" panose="02020603050405020304" pitchFamily="18" charset="0"/>
              </a:rPr>
              <a:t>。</a:t>
            </a:r>
            <a:endParaRPr lang="en-US" altLang="zh-CN" sz="2600" dirty="0" smtClean="0">
              <a:solidFill>
                <a:srgbClr val="0070C0"/>
              </a:solidFill>
              <a:latin typeface="Times New Roman" panose="02020603050405020304" pitchFamily="18" charset="0"/>
              <a:cs typeface="Times New Roman" panose="02020603050405020304" pitchFamily="18" charset="0"/>
            </a:endParaRPr>
          </a:p>
          <a:p>
            <a:pPr marL="82296" indent="0">
              <a:buNone/>
            </a:pPr>
            <a:r>
              <a:rPr lang="en-US" altLang="zh-CN" sz="2600" dirty="0" smtClean="0">
                <a:solidFill>
                  <a:srgbClr val="0070C0"/>
                </a:solidFill>
                <a:latin typeface="Times New Roman" panose="02020603050405020304" pitchFamily="18" charset="0"/>
                <a:cs typeface="Times New Roman" panose="02020603050405020304" pitchFamily="18" charset="0"/>
              </a:rPr>
              <a:t>3)</a:t>
            </a:r>
            <a:r>
              <a:rPr lang="zh-CN" altLang="en-US" sz="2600" dirty="0" smtClean="0">
                <a:solidFill>
                  <a:srgbClr val="0070C0"/>
                </a:solidFill>
                <a:latin typeface="Times New Roman" panose="02020603050405020304" pitchFamily="18" charset="0"/>
                <a:cs typeface="Times New Roman" panose="02020603050405020304" pitchFamily="18" charset="0"/>
              </a:rPr>
              <a:t>不同的数字并列，左边的小于右边的，表示右边的减去左边的。</a:t>
            </a:r>
            <a:r>
              <a:rPr lang="en-US" altLang="zh-CN" sz="2600" dirty="0" smtClean="0">
                <a:solidFill>
                  <a:srgbClr val="0070C0"/>
                </a:solidFill>
                <a:latin typeface="Times New Roman" panose="02020603050405020304" pitchFamily="18" charset="0"/>
                <a:cs typeface="Times New Roman" panose="02020603050405020304" pitchFamily="18" charset="0"/>
              </a:rPr>
              <a:t>IV</a:t>
            </a:r>
            <a:r>
              <a:rPr lang="zh-CN" altLang="en-US" sz="2600" dirty="0" smtClean="0">
                <a:solidFill>
                  <a:srgbClr val="0070C0"/>
                </a:solidFill>
                <a:latin typeface="Times New Roman" panose="02020603050405020304" pitchFamily="18" charset="0"/>
                <a:cs typeface="Times New Roman" panose="02020603050405020304" pitchFamily="18" charset="0"/>
              </a:rPr>
              <a:t>表示十进制数</a:t>
            </a:r>
            <a:r>
              <a:rPr lang="en-US" altLang="zh-CN" sz="2600" dirty="0" smtClean="0">
                <a:solidFill>
                  <a:srgbClr val="0070C0"/>
                </a:solidFill>
                <a:latin typeface="Times New Roman" panose="02020603050405020304" pitchFamily="18" charset="0"/>
                <a:cs typeface="Times New Roman" panose="02020603050405020304" pitchFamily="18" charset="0"/>
              </a:rPr>
              <a:t>4</a:t>
            </a:r>
            <a:r>
              <a:rPr lang="zh-CN" altLang="en-US" sz="2600" dirty="0" smtClean="0">
                <a:solidFill>
                  <a:srgbClr val="0070C0"/>
                </a:solidFill>
                <a:latin typeface="Times New Roman" panose="02020603050405020304" pitchFamily="18" charset="0"/>
                <a:cs typeface="Times New Roman" panose="02020603050405020304" pitchFamily="18" charset="0"/>
              </a:rPr>
              <a:t>，</a:t>
            </a:r>
            <a:r>
              <a:rPr lang="en-US" altLang="zh-CN" sz="2600" dirty="0" smtClean="0">
                <a:solidFill>
                  <a:srgbClr val="0070C0"/>
                </a:solidFill>
                <a:latin typeface="Times New Roman" panose="02020603050405020304" pitchFamily="18" charset="0"/>
                <a:cs typeface="Times New Roman" panose="02020603050405020304" pitchFamily="18" charset="0"/>
              </a:rPr>
              <a:t>IX</a:t>
            </a:r>
            <a:r>
              <a:rPr lang="zh-CN" altLang="en-US" sz="2600" dirty="0" smtClean="0">
                <a:solidFill>
                  <a:srgbClr val="0070C0"/>
                </a:solidFill>
                <a:latin typeface="Times New Roman" panose="02020603050405020304" pitchFamily="18" charset="0"/>
                <a:cs typeface="Times New Roman" panose="02020603050405020304" pitchFamily="18" charset="0"/>
              </a:rPr>
              <a:t>表示</a:t>
            </a:r>
            <a:r>
              <a:rPr lang="en-US" altLang="zh-CN" sz="2600" dirty="0" smtClean="0">
                <a:solidFill>
                  <a:srgbClr val="0070C0"/>
                </a:solidFill>
                <a:latin typeface="Times New Roman" panose="02020603050405020304" pitchFamily="18" charset="0"/>
                <a:cs typeface="Times New Roman" panose="02020603050405020304" pitchFamily="18" charset="0"/>
              </a:rPr>
              <a:t>9</a:t>
            </a:r>
            <a:r>
              <a:rPr lang="zh-CN" altLang="en-US" sz="2600" dirty="0" smtClean="0">
                <a:solidFill>
                  <a:srgbClr val="0070C0"/>
                </a:solidFill>
                <a:latin typeface="Times New Roman" panose="02020603050405020304" pitchFamily="18" charset="0"/>
                <a:cs typeface="Times New Roman" panose="02020603050405020304" pitchFamily="18" charset="0"/>
              </a:rPr>
              <a:t>。</a:t>
            </a:r>
            <a:endParaRPr lang="en-US" altLang="zh-CN" sz="2600" dirty="0" smtClean="0">
              <a:solidFill>
                <a:srgbClr val="0070C0"/>
              </a:solidFill>
              <a:latin typeface="Times New Roman" panose="02020603050405020304" pitchFamily="18" charset="0"/>
              <a:cs typeface="Times New Roman" panose="02020603050405020304" pitchFamily="18" charset="0"/>
            </a:endParaRPr>
          </a:p>
          <a:p>
            <a:pPr marL="82296" indent="0">
              <a:buNone/>
            </a:pPr>
            <a:r>
              <a:rPr lang="en-US" altLang="zh-CN" sz="2600" dirty="0" smtClean="0">
                <a:solidFill>
                  <a:srgbClr val="0070C0"/>
                </a:solidFill>
                <a:latin typeface="Times New Roman" panose="02020603050405020304" pitchFamily="18" charset="0"/>
                <a:cs typeface="Times New Roman" panose="02020603050405020304" pitchFamily="18" charset="0"/>
              </a:rPr>
              <a:t>4)</a:t>
            </a:r>
            <a:r>
              <a:rPr lang="zh-CN" altLang="en-US" sz="2600" dirty="0" smtClean="0">
                <a:solidFill>
                  <a:srgbClr val="0070C0"/>
                </a:solidFill>
                <a:latin typeface="Times New Roman" panose="02020603050405020304" pitchFamily="18" charset="0"/>
                <a:cs typeface="Times New Roman" panose="02020603050405020304" pitchFamily="18" charset="0"/>
              </a:rPr>
              <a:t>对于大数，在</a:t>
            </a:r>
            <a:r>
              <a:rPr lang="en-US" altLang="zh-CN" sz="2600" dirty="0" smtClean="0">
                <a:solidFill>
                  <a:srgbClr val="0070C0"/>
                </a:solidFill>
                <a:latin typeface="Times New Roman" panose="02020603050405020304" pitchFamily="18" charset="0"/>
                <a:cs typeface="Times New Roman" panose="02020603050405020304" pitchFamily="18" charset="0"/>
              </a:rPr>
              <a:t>6</a:t>
            </a:r>
            <a:r>
              <a:rPr lang="zh-CN" altLang="en-US" sz="2600" dirty="0" smtClean="0">
                <a:solidFill>
                  <a:srgbClr val="0070C0"/>
                </a:solidFill>
                <a:latin typeface="Times New Roman" panose="02020603050405020304" pitchFamily="18" charset="0"/>
                <a:cs typeface="Times New Roman" panose="02020603050405020304" pitchFamily="18" charset="0"/>
              </a:rPr>
              <a:t>种符号（除</a:t>
            </a:r>
            <a:r>
              <a:rPr lang="en-US" altLang="zh-CN" sz="2600" dirty="0" smtClean="0">
                <a:solidFill>
                  <a:srgbClr val="0070C0"/>
                </a:solidFill>
                <a:latin typeface="Times New Roman" panose="02020603050405020304" pitchFamily="18" charset="0"/>
                <a:cs typeface="Times New Roman" panose="02020603050405020304" pitchFamily="18" charset="0"/>
              </a:rPr>
              <a:t>I</a:t>
            </a:r>
            <a:r>
              <a:rPr lang="zh-CN" altLang="en-US" sz="2600" dirty="0" smtClean="0">
                <a:solidFill>
                  <a:srgbClr val="0070C0"/>
                </a:solidFill>
                <a:latin typeface="Times New Roman" panose="02020603050405020304" pitchFamily="18" charset="0"/>
                <a:cs typeface="Times New Roman" panose="02020603050405020304" pitchFamily="18" charset="0"/>
              </a:rPr>
              <a:t>以外）中的任意一个上方加横杠表示乘以</a:t>
            </a:r>
            <a:r>
              <a:rPr lang="en-US" altLang="zh-CN" sz="2600" dirty="0" smtClean="0">
                <a:solidFill>
                  <a:srgbClr val="0070C0"/>
                </a:solidFill>
                <a:latin typeface="Times New Roman" panose="02020603050405020304" pitchFamily="18" charset="0"/>
                <a:cs typeface="Times New Roman" panose="02020603050405020304" pitchFamily="18" charset="0"/>
              </a:rPr>
              <a:t>1000</a:t>
            </a:r>
            <a:r>
              <a:rPr lang="zh-CN" altLang="en-US" sz="2600" dirty="0" smtClean="0">
                <a:solidFill>
                  <a:srgbClr val="0070C0"/>
                </a:solidFill>
                <a:latin typeface="Times New Roman" panose="02020603050405020304" pitchFamily="18" charset="0"/>
                <a:cs typeface="Times New Roman" panose="02020603050405020304" pitchFamily="18" charset="0"/>
              </a:rPr>
              <a:t>。</a:t>
            </a:r>
            <a:endParaRPr lang="en-US" altLang="zh-CN" sz="2600" dirty="0" smtClean="0">
              <a:solidFill>
                <a:srgbClr val="0070C0"/>
              </a:solidFill>
              <a:latin typeface="Times New Roman" panose="02020603050405020304" pitchFamily="18" charset="0"/>
              <a:cs typeface="Times New Roman" panose="02020603050405020304" pitchFamily="18" charset="0"/>
            </a:endParaRPr>
          </a:p>
          <a:p>
            <a:pPr marL="82296" indent="0">
              <a:buNone/>
            </a:pPr>
            <a:r>
              <a:rPr lang="en-US" altLang="zh-CN" sz="2600" dirty="0" smtClean="0">
                <a:solidFill>
                  <a:srgbClr val="0070C0"/>
                </a:solidFill>
                <a:latin typeface="Times New Roman" panose="02020603050405020304" pitchFamily="18" charset="0"/>
                <a:cs typeface="Times New Roman" panose="02020603050405020304" pitchFamily="18" charset="0"/>
              </a:rPr>
              <a:t>5)</a:t>
            </a:r>
            <a:r>
              <a:rPr lang="zh-CN" altLang="en-US" sz="2600" dirty="0" smtClean="0">
                <a:solidFill>
                  <a:srgbClr val="0070C0"/>
                </a:solidFill>
                <a:latin typeface="Times New Roman" panose="02020603050405020304" pitchFamily="18" charset="0"/>
                <a:cs typeface="Times New Roman" panose="02020603050405020304" pitchFamily="18" charset="0"/>
              </a:rPr>
              <a:t>罗马数制中缺少数码</a:t>
            </a:r>
            <a:r>
              <a:rPr lang="en-US" altLang="zh-CN" sz="2600" dirty="0" smtClean="0">
                <a:solidFill>
                  <a:srgbClr val="0070C0"/>
                </a:solidFill>
                <a:latin typeface="Times New Roman" panose="02020603050405020304" pitchFamily="18" charset="0"/>
                <a:cs typeface="Times New Roman" panose="02020603050405020304" pitchFamily="18" charset="0"/>
              </a:rPr>
              <a:t>0</a:t>
            </a:r>
            <a:r>
              <a:rPr lang="zh-CN" altLang="en-US" sz="2600" dirty="0" smtClean="0">
                <a:solidFill>
                  <a:srgbClr val="0070C0"/>
                </a:solidFill>
                <a:latin typeface="Times New Roman" panose="02020603050405020304" pitchFamily="18" charset="0"/>
                <a:cs typeface="Times New Roman" panose="02020603050405020304" pitchFamily="18" charset="0"/>
              </a:rPr>
              <a:t>。</a:t>
            </a:r>
            <a:endParaRPr lang="en-US" altLang="zh-CN" sz="2600" dirty="0" smtClean="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020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a:t>
            </a:r>
            <a:r>
              <a:rPr lang="en-US" altLang="zh-CN" sz="3600" dirty="0" smtClean="0"/>
              <a:t>1</a:t>
            </a:r>
            <a:r>
              <a:rPr lang="zh-CN" altLang="en-US" sz="3600" dirty="0" smtClean="0"/>
              <a:t>）相同的程序输出不同的数据</a:t>
            </a:r>
            <a:endParaRPr lang="zh-CN" altLang="en-US" sz="3600"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2912" y="1566862"/>
            <a:ext cx="694372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7094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82296" indent="0">
              <a:buNone/>
            </a:pPr>
            <a:r>
              <a:rPr lang="zh-CN" altLang="en-US" sz="2400" dirty="0" smtClean="0">
                <a:solidFill>
                  <a:srgbClr val="FF0000"/>
                </a:solidFill>
              </a:rPr>
              <a:t>下面显示了一些罗马数字及其值</a:t>
            </a:r>
            <a:endParaRPr lang="en-US" altLang="zh-CN" sz="2400" dirty="0" smtClean="0">
              <a:solidFill>
                <a:srgbClr val="FF0000"/>
              </a:solidFill>
            </a:endParaRPr>
          </a:p>
          <a:p>
            <a:pPr marL="82296" indent="0">
              <a:buNone/>
            </a:pPr>
            <a:endParaRPr lang="zh-CN" altLang="en-US" sz="2400" dirty="0">
              <a:solidFill>
                <a:srgbClr val="FF0000"/>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988840"/>
            <a:ext cx="76009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49523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911</TotalTime>
  <Words>4188</Words>
  <Application>Microsoft Office PowerPoint</Application>
  <PresentationFormat>全屏显示(4:3)</PresentationFormat>
  <Paragraphs>504</Paragraphs>
  <Slides>90</Slides>
  <Notes>1</Notes>
  <HiddenSlides>0</HiddenSlides>
  <MMClips>0</MMClips>
  <ScaleCrop>false</ScaleCrop>
  <HeadingPairs>
    <vt:vector size="4" baseType="variant">
      <vt:variant>
        <vt:lpstr>主题</vt:lpstr>
      </vt:variant>
      <vt:variant>
        <vt:i4>1</vt:i4>
      </vt:variant>
      <vt:variant>
        <vt:lpstr>幻灯片标题</vt:lpstr>
      </vt:variant>
      <vt:variant>
        <vt:i4>90</vt:i4>
      </vt:variant>
    </vt:vector>
  </HeadingPairs>
  <TitlesOfParts>
    <vt:vector size="91" baseType="lpstr">
      <vt:lpstr>夏至</vt:lpstr>
      <vt:lpstr>计算机科学导论</vt:lpstr>
      <vt:lpstr>课程介绍</vt:lpstr>
      <vt:lpstr>学习要求</vt:lpstr>
      <vt:lpstr>课程纲要</vt:lpstr>
      <vt:lpstr>第1章 绪论</vt:lpstr>
      <vt:lpstr>1.1 图灵模型</vt:lpstr>
      <vt:lpstr>1、数据处理器</vt:lpstr>
      <vt:lpstr>2、可编程数据处理器</vt:lpstr>
      <vt:lpstr>（1）相同的程序输出不同的数据</vt:lpstr>
      <vt:lpstr>（2）相同的输入数据，不同的程序</vt:lpstr>
      <vt:lpstr>3、通用图灵机</vt:lpstr>
      <vt:lpstr>1.2 冯 • 诺伊曼模型</vt:lpstr>
      <vt:lpstr>1、4个子系统</vt:lpstr>
      <vt:lpstr>PowerPoint 演示文稿</vt:lpstr>
      <vt:lpstr>2、存储程序概念</vt:lpstr>
      <vt:lpstr>3、指令的顺序执行</vt:lpstr>
      <vt:lpstr>1.3 计算机组成部分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历史</vt:lpstr>
      <vt:lpstr>1、机械计算机</vt:lpstr>
      <vt:lpstr>PowerPoint 演示文稿</vt:lpstr>
      <vt:lpstr>2、电子计算机</vt:lpstr>
      <vt:lpstr>PowerPoint 演示文稿</vt:lpstr>
      <vt:lpstr>3、计算机的诞生</vt:lpstr>
      <vt:lpstr>计算机的发展</vt:lpstr>
      <vt:lpstr>PowerPoint 演示文稿</vt:lpstr>
      <vt:lpstr>PowerPoint 演示文稿</vt:lpstr>
      <vt:lpstr>PowerPoint 演示文稿</vt:lpstr>
      <vt:lpstr>PowerPoint 演示文稿</vt:lpstr>
      <vt:lpstr>1.5 社会问题和道德问题</vt:lpstr>
      <vt:lpstr>PowerPoint 演示文稿</vt:lpstr>
      <vt:lpstr>PowerPoint 演示文稿</vt:lpstr>
      <vt:lpstr>1.6 计算机科学作为一门学科</vt:lpstr>
      <vt:lpstr>第2章 数字系统</vt:lpstr>
      <vt:lpstr>2.1 引言</vt:lpstr>
      <vt:lpstr>2.2 位置化数字系统</vt:lpstr>
      <vt:lpstr>PowerPoint 演示文稿</vt:lpstr>
      <vt:lpstr>PowerPoint 演示文稿</vt:lpstr>
      <vt:lpstr>PowerPoint 演示文稿</vt:lpstr>
      <vt:lpstr>PowerPoint 演示文稿</vt:lpstr>
      <vt:lpstr>十进制系统（以10为底）</vt:lpstr>
      <vt:lpstr>PowerPoint 演示文稿</vt:lpstr>
      <vt:lpstr>PowerPoint 演示文稿</vt:lpstr>
      <vt:lpstr>PowerPoint 演示文稿</vt:lpstr>
      <vt:lpstr>二进制（以2为底）</vt:lpstr>
      <vt:lpstr>PowerPoint 演示文稿</vt:lpstr>
      <vt:lpstr>PowerPoint 演示文稿</vt:lpstr>
      <vt:lpstr>PowerPoint 演示文稿</vt:lpstr>
      <vt:lpstr>PowerPoint 演示文稿</vt:lpstr>
      <vt:lpstr>十六进制（以16为底）</vt:lpstr>
      <vt:lpstr>PowerPoint 演示文稿</vt:lpstr>
      <vt:lpstr>PowerPoint 演示文稿</vt:lpstr>
      <vt:lpstr>八进制（以8为底）</vt:lpstr>
      <vt:lpstr>PowerPoint 演示文稿</vt:lpstr>
      <vt:lpstr>PowerPoint 演示文稿</vt:lpstr>
      <vt:lpstr>PowerPoint 演示文稿</vt:lpstr>
      <vt:lpstr>PowerPoint 演示文稿</vt:lpstr>
      <vt:lpstr>数制之间的转换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非位置化数制系统</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xiang li</dc:creator>
  <cp:lastModifiedBy>微软用户</cp:lastModifiedBy>
  <cp:revision>53</cp:revision>
  <dcterms:created xsi:type="dcterms:W3CDTF">2020-02-19T07:19:35Z</dcterms:created>
  <dcterms:modified xsi:type="dcterms:W3CDTF">2020-03-05T06:11:07Z</dcterms:modified>
</cp:coreProperties>
</file>